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7"/>
  </p:notesMasterIdLst>
  <p:sldIdLst>
    <p:sldId id="256" r:id="rId2"/>
    <p:sldId id="257" r:id="rId3"/>
    <p:sldId id="300" r:id="rId4"/>
    <p:sldId id="302" r:id="rId5"/>
    <p:sldId id="303" r:id="rId6"/>
  </p:sldIdLst>
  <p:sldSz cx="9144000" cy="5143500" type="screen16x9"/>
  <p:notesSz cx="6858000" cy="9144000"/>
  <p:embeddedFontLst>
    <p:embeddedFont>
      <p:font typeface="Century Gothic" panose="020B0502020202020204" pitchFamily="34" charset="0"/>
      <p:regular r:id="rId8"/>
      <p:bold r:id="rId9"/>
      <p:italic r:id="rId10"/>
      <p:boldItalic r:id="rId11"/>
    </p:embeddedFont>
    <p:embeddedFont>
      <p:font typeface="Poppins"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7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38352C-AA2B-49C3-9869-C32A5F3EC1A7}">
  <a:tblStyle styleId="{F038352C-AA2B-49C3-9869-C32A5F3EC1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600"/>
    <p:restoredTop sz="57130"/>
  </p:normalViewPr>
  <p:slideViewPr>
    <p:cSldViewPr snapToGrid="0" snapToObjects="1">
      <p:cViewPr varScale="1">
        <p:scale>
          <a:sx n="70" d="100"/>
          <a:sy n="70" d="100"/>
        </p:scale>
        <p:origin x="1520" y="176"/>
      </p:cViewPr>
      <p:guideLst/>
    </p:cSldViewPr>
  </p:slideViewPr>
  <p:notesTextViewPr>
    <p:cViewPr>
      <p:scale>
        <a:sx n="95" d="100"/>
        <a:sy n="95" d="100"/>
      </p:scale>
      <p:origin x="0" y="-456"/>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latin typeface="Century Gothic" panose="020B0502020202020204" pitchFamily="34" charset="0"/>
              </a:rPr>
              <a:t>Average Knew It</a:t>
            </a:r>
            <a:r>
              <a:rPr lang="en-US" baseline="0" dirty="0">
                <a:latin typeface="Century Gothic" panose="020B0502020202020204" pitchFamily="34" charset="0"/>
              </a:rPr>
              <a:t> All Along Judgments</a:t>
            </a:r>
            <a:endParaRPr lang="en-US"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2"/>
                <c:pt idx="0">
                  <c:v>Cheat</c:v>
                </c:pt>
                <c:pt idx="1">
                  <c:v>Did not cheat</c:v>
                </c:pt>
              </c:strCache>
            </c:strRef>
          </c:cat>
          <c:val>
            <c:numRef>
              <c:f>Sheet1!$B$2:$B$5</c:f>
              <c:numCache>
                <c:formatCode>General</c:formatCode>
                <c:ptCount val="4"/>
                <c:pt idx="0">
                  <c:v>4.4000000000000004</c:v>
                </c:pt>
                <c:pt idx="1">
                  <c:v>1.28</c:v>
                </c:pt>
              </c:numCache>
            </c:numRef>
          </c:val>
          <c:extLst>
            <c:ext xmlns:c16="http://schemas.microsoft.com/office/drawing/2014/chart" uri="{C3380CC4-5D6E-409C-BE32-E72D297353CC}">
              <c16:uniqueId val="{00000000-8C8D-6443-A2B6-83D609B5A802}"/>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2"/>
                <c:pt idx="0">
                  <c:v>Cheat</c:v>
                </c:pt>
                <c:pt idx="1">
                  <c:v>Did not cheat</c:v>
                </c:pt>
              </c:strCache>
            </c:strRef>
          </c:cat>
          <c:val>
            <c:numRef>
              <c:f>Sheet1!$C$2:$C$5</c:f>
              <c:numCache>
                <c:formatCode>General</c:formatCode>
                <c:ptCount val="4"/>
              </c:numCache>
            </c:numRef>
          </c:val>
          <c:extLst>
            <c:ext xmlns:c16="http://schemas.microsoft.com/office/drawing/2014/chart" uri="{C3380CC4-5D6E-409C-BE32-E72D297353CC}">
              <c16:uniqueId val="{00000001-8C8D-6443-A2B6-83D609B5A802}"/>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2"/>
                <c:pt idx="0">
                  <c:v>Cheat</c:v>
                </c:pt>
                <c:pt idx="1">
                  <c:v>Did not cheat</c:v>
                </c:pt>
              </c:strCache>
            </c:strRef>
          </c:cat>
          <c:val>
            <c:numRef>
              <c:f>Sheet1!$D$2:$D$5</c:f>
              <c:numCache>
                <c:formatCode>General</c:formatCode>
                <c:ptCount val="4"/>
              </c:numCache>
            </c:numRef>
          </c:val>
          <c:extLst>
            <c:ext xmlns:c16="http://schemas.microsoft.com/office/drawing/2014/chart" uri="{C3380CC4-5D6E-409C-BE32-E72D297353CC}">
              <c16:uniqueId val="{00000002-8C8D-6443-A2B6-83D609B5A802}"/>
            </c:ext>
          </c:extLst>
        </c:ser>
        <c:dLbls>
          <c:showLegendKey val="0"/>
          <c:showVal val="0"/>
          <c:showCatName val="0"/>
          <c:showSerName val="0"/>
          <c:showPercent val="0"/>
          <c:showBubbleSize val="0"/>
        </c:dLbls>
        <c:gapWidth val="150"/>
        <c:overlap val="100"/>
        <c:axId val="1971899791"/>
        <c:axId val="1470352383"/>
      </c:barChart>
      <c:catAx>
        <c:axId val="1971899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470352383"/>
        <c:crosses val="autoZero"/>
        <c:auto val="1"/>
        <c:lblAlgn val="ctr"/>
        <c:lblOffset val="100"/>
        <c:noMultiLvlLbl val="0"/>
      </c:catAx>
      <c:valAx>
        <c:axId val="1470352383"/>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1899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d92bbb4bc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d92bbb4bc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There is no denying that cheating is extremely prevalent in our society</a:t>
            </a:r>
          </a:p>
          <a:p>
            <a:pPr marL="628650" lvl="1" indent="-171450" algn="l" rtl="0">
              <a:spcBef>
                <a:spcPts val="0"/>
              </a:spcBef>
              <a:spcAft>
                <a:spcPts val="0"/>
              </a:spcAft>
            </a:pPr>
            <a:r>
              <a:rPr lang="en-US" dirty="0"/>
              <a:t>For example, considering the infamous 2012 Harvard cheating scandal in which 125 students were investigated for cheating</a:t>
            </a:r>
          </a:p>
          <a:p>
            <a:pPr marL="628650" lvl="1" indent="-171450" algn="l" rtl="0">
              <a:spcBef>
                <a:spcPts val="0"/>
              </a:spcBef>
              <a:spcAft>
                <a:spcPts val="0"/>
              </a:spcAft>
            </a:pPr>
            <a:endParaRPr lang="en-US" dirty="0"/>
          </a:p>
          <a:p>
            <a:pPr marL="171450" lvl="0" indent="-171450" algn="l" rtl="0">
              <a:spcBef>
                <a:spcPts val="0"/>
              </a:spcBef>
              <a:spcAft>
                <a:spcPts val="0"/>
              </a:spcAft>
            </a:pPr>
            <a:r>
              <a:rPr lang="en-US" b="1" dirty="0"/>
              <a:t>****</a:t>
            </a:r>
            <a:r>
              <a:rPr lang="en-US" dirty="0"/>
              <a:t> This high-profile case is unique in that cheating was caught </a:t>
            </a:r>
            <a:r>
              <a:rPr lang="en-US" dirty="0">
                <a:sym typeface="Wingdings" pitchFamily="2" charset="2"/>
              </a:rPr>
              <a: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ym typeface="Wingdings" pitchFamily="2" charset="2"/>
              </a:rPr>
              <a:t>Not that surprisingly, majority of cheating cases go unnoticed</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sym typeface="Wingdings" pitchFamily="2" charset="2"/>
            </a:endParaRPr>
          </a:p>
          <a:p>
            <a:pPr marL="171450" lvl="0" indent="-171450" algn="l" rtl="0">
              <a:spcBef>
                <a:spcPts val="0"/>
              </a:spcBef>
              <a:spcAft>
                <a:spcPts val="0"/>
              </a:spcAft>
            </a:pPr>
            <a:r>
              <a:rPr lang="en-US" sz="3000" b="1" dirty="0">
                <a:sym typeface="Wingdings" pitchFamily="2" charset="2"/>
              </a:rPr>
              <a:t>****</a:t>
            </a:r>
            <a:r>
              <a:rPr lang="en-US" dirty="0">
                <a:sym typeface="Wingdings" pitchFamily="2" charset="2"/>
              </a:rPr>
              <a:t> Despite the pervasiveness of cheating, people like to view themselves as favorable  that is, one who exemplifies positive traits like honesty, integrity, and trustworthiness. </a:t>
            </a:r>
          </a:p>
          <a:p>
            <a:pPr marL="171450" lvl="0" indent="-171450" algn="l" rtl="0">
              <a:spcBef>
                <a:spcPts val="0"/>
              </a:spcBef>
              <a:spcAft>
                <a:spcPts val="0"/>
              </a:spcAft>
            </a:pPr>
            <a:endParaRPr lang="en-US" dirty="0">
              <a:sym typeface="Wingdings" pitchFamily="2" charset="2"/>
            </a:endParaRPr>
          </a:p>
          <a:p>
            <a:pPr marL="171450" lvl="0" indent="-171450" algn="l" rtl="0">
              <a:spcBef>
                <a:spcPts val="0"/>
              </a:spcBef>
              <a:spcAft>
                <a:spcPts val="0"/>
              </a:spcAft>
            </a:pPr>
            <a:r>
              <a:rPr lang="en-US" sz="3000" b="1" dirty="0">
                <a:sym typeface="Wingdings" pitchFamily="2" charset="2"/>
              </a:rPr>
              <a:t>**** </a:t>
            </a:r>
            <a:r>
              <a:rPr lang="en-US" dirty="0">
                <a:sym typeface="Wingdings" pitchFamily="2" charset="2"/>
              </a:rPr>
              <a:t>The pervasiveness of cheating is in direct contrast with people’s beliefs that they are honest and trustworthy  so why is it that people can cheat without damaging their favorable self-concept?</a:t>
            </a:r>
          </a:p>
          <a:p>
            <a:pPr marL="171450" lvl="0" indent="-171450" algn="l" rtl="0">
              <a:spcBef>
                <a:spcPts val="0"/>
              </a:spcBef>
              <a:spcAft>
                <a:spcPts val="0"/>
              </a:spcAft>
            </a:pPr>
            <a:endParaRPr lang="en-US" dirty="0">
              <a:sym typeface="Wingdings" pitchFamily="2" charset="2"/>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ym typeface="Wingdings" pitchFamily="2" charset="2"/>
              </a:rPr>
              <a:t>The knew it all along effect offers one way people can rationalize their cheating behaviors --&gt;  that is, cheating may be deemed okay or even justified if they believe they knew the answer all along</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ym typeface="Wingdings" pitchFamily="2" charset="2"/>
              </a:rPr>
              <a:t>You could imagine, for example, if you glance over at your neighbors test and notice their answer --&gt; one may convince themselves they already knew the answer and therefore did not cheat in that moment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sym typeface="Wingdings" pitchFamily="2" charset="2"/>
            </a:endParaRPr>
          </a:p>
          <a:p>
            <a:pPr marL="171450" lvl="0" indent="-171450" algn="l" rtl="0">
              <a:spcBef>
                <a:spcPts val="0"/>
              </a:spcBef>
              <a:spcAft>
                <a:spcPts val="0"/>
              </a:spcAft>
            </a:pPr>
            <a:r>
              <a:rPr lang="en-US" dirty="0">
                <a:sym typeface="Wingdings" pitchFamily="2" charset="2"/>
              </a:rPr>
              <a:t>In 3 studies, we tested two main hypotheses:</a:t>
            </a:r>
          </a:p>
          <a:p>
            <a:pPr marL="628650" lvl="1" indent="-171450" algn="l" rtl="0">
              <a:spcBef>
                <a:spcPts val="0"/>
              </a:spcBef>
              <a:spcAft>
                <a:spcPts val="0"/>
              </a:spcAft>
            </a:pPr>
            <a:r>
              <a:rPr lang="en-US" b="1" dirty="0">
                <a:sym typeface="Wingdings" pitchFamily="2" charset="2"/>
              </a:rPr>
              <a:t>****</a:t>
            </a:r>
            <a:r>
              <a:rPr lang="en-US" dirty="0">
                <a:sym typeface="Wingdings" pitchFamily="2" charset="2"/>
              </a:rPr>
              <a:t> Fist, that cheating is associated with overconfident estimates of prior knowledge</a:t>
            </a:r>
          </a:p>
          <a:p>
            <a:pPr marL="628650" lvl="1" indent="-171450" algn="l" rtl="0">
              <a:spcBef>
                <a:spcPts val="0"/>
              </a:spcBef>
              <a:spcAft>
                <a:spcPts val="0"/>
              </a:spcAft>
            </a:pPr>
            <a:r>
              <a:rPr lang="en-US" b="1" dirty="0">
                <a:sym typeface="Wingdings" pitchFamily="2" charset="2"/>
              </a:rPr>
              <a:t>****</a:t>
            </a:r>
            <a:r>
              <a:rPr lang="en-US" dirty="0">
                <a:sym typeface="Wingdings" pitchFamily="2" charset="2"/>
              </a:rPr>
              <a:t> And secondly that cheaters, relative to those who do not cheat, would report a greater knew-it-al-along effect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sym typeface="Wingdings" pitchFamily="2" charset="2"/>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sym typeface="Wingdings" pitchFamily="2" charset="2"/>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sym typeface="Wingdings" pitchFamily="2" charset="2"/>
            </a:endParaRPr>
          </a:p>
          <a:p>
            <a:pPr marL="171450" lvl="0" indent="-171450" algn="l" rtl="0">
              <a:spcBef>
                <a:spcPts val="0"/>
              </a:spcBef>
              <a:spcAft>
                <a:spcPts val="0"/>
              </a:spcAft>
            </a:pPr>
            <a:endParaRPr lang="en-US" dirty="0">
              <a:sym typeface="Wingdings" pitchFamily="2" charset="2"/>
            </a:endParaRPr>
          </a:p>
          <a:p>
            <a:pPr marL="171450" lvl="0" indent="-171450" algn="l" rtl="0">
              <a:spcBef>
                <a:spcPts val="0"/>
              </a:spcBef>
              <a:spcAft>
                <a:spcPts val="0"/>
              </a:spcAft>
            </a:pPr>
            <a:endParaRPr lang="en-US" dirty="0">
              <a:sym typeface="Wingdings" pitchFamily="2" charset="2"/>
            </a:endParaRPr>
          </a:p>
          <a:p>
            <a:pPr marL="628650" lvl="1" indent="-171450" algn="l" rtl="0">
              <a:spcBef>
                <a:spcPts val="0"/>
              </a:spcBef>
              <a:spcAft>
                <a:spcPts val="0"/>
              </a:spcAft>
            </a:pPr>
            <a:endParaRPr lang="en-US" dirty="0"/>
          </a:p>
          <a:p>
            <a:pPr marL="628650" lvl="1" indent="-171450" algn="l" rtl="0">
              <a:spcBef>
                <a:spcPts val="0"/>
              </a:spcBef>
              <a:spcAft>
                <a:spcPts val="0"/>
              </a:spcAft>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d92bbb4bc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d92bbb4bc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In S1, subjects were asked to answer 24 trivia questions – 12 difficult and 12 easy questions</a:t>
            </a:r>
            <a:r>
              <a:rPr lang="en-US" sz="3000" b="1" dirty="0"/>
              <a:t>. </a:t>
            </a:r>
          </a:p>
          <a:p>
            <a:pPr marL="628650" lvl="1" indent="-171450" algn="l" rtl="0">
              <a:spcBef>
                <a:spcPts val="0"/>
              </a:spcBef>
              <a:spcAft>
                <a:spcPts val="0"/>
              </a:spcAft>
            </a:pPr>
            <a:r>
              <a:rPr lang="en-US" b="1" dirty="0"/>
              <a:t>****</a:t>
            </a:r>
            <a:r>
              <a:rPr lang="en-US" dirty="0"/>
              <a:t>They were told that the correct answer to each question was located upside down on the screen in small font BUT were instructed that it would be cheating to peak at the answer.</a:t>
            </a:r>
          </a:p>
          <a:p>
            <a:pPr marL="628650" lvl="1" indent="-171450" algn="l" rtl="0">
              <a:spcBef>
                <a:spcPts val="0"/>
              </a:spcBef>
              <a:spcAft>
                <a:spcPts val="0"/>
              </a:spcAft>
            </a:pPr>
            <a:endParaRPr lang="en-US" dirty="0"/>
          </a:p>
          <a:p>
            <a:pPr marL="171450" lvl="0" indent="-171450" algn="l" rtl="0">
              <a:spcBef>
                <a:spcPts val="0"/>
              </a:spcBef>
              <a:spcAft>
                <a:spcPts val="0"/>
              </a:spcAft>
            </a:pPr>
            <a:r>
              <a:rPr lang="en-US" sz="3000" b="1" dirty="0"/>
              <a:t>****</a:t>
            </a:r>
            <a:r>
              <a:rPr lang="en-US" dirty="0"/>
              <a:t>After a 2-min distractor task,</a:t>
            </a:r>
            <a:r>
              <a:rPr lang="en-US" sz="3000" b="1" dirty="0"/>
              <a:t> **** </a:t>
            </a:r>
            <a:r>
              <a:rPr lang="en-US" dirty="0"/>
              <a:t>participants were shown all 24 questions again with the correct answer and asked to indicate whether they knew the answer to each question prior to the beginning of the study using a Likert scale from 1 = this was new to me to 7= I actually knew this all along</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Overall,</a:t>
            </a:r>
            <a:r>
              <a:rPr lang="en-US" sz="3000" b="1" dirty="0"/>
              <a:t> ****</a:t>
            </a:r>
            <a:r>
              <a:rPr lang="en-US" dirty="0"/>
              <a:t>participants correctly answered 14% of the difficult questions</a:t>
            </a:r>
          </a:p>
          <a:p>
            <a:pPr marL="628650" lvl="1" indent="-171450" algn="l" rtl="0">
              <a:spcBef>
                <a:spcPts val="0"/>
              </a:spcBef>
              <a:spcAft>
                <a:spcPts val="0"/>
              </a:spcAft>
            </a:pPr>
            <a:r>
              <a:rPr lang="en-US" dirty="0"/>
              <a:t>We want to point out that these 12 difficult questions were normed, and that pretesting revealed that no one knew the correct answers to these questions</a:t>
            </a:r>
            <a:r>
              <a:rPr lang="en-US" dirty="0">
                <a:sym typeface="Wingdings" pitchFamily="2" charset="2"/>
              </a:rPr>
              <a:t> meaning, the 14% answered correctly is reflective of cheating </a:t>
            </a:r>
            <a:endParaRPr lang="en-US" dirty="0"/>
          </a:p>
          <a:p>
            <a:pPr marL="171450" lvl="0" indent="-171450" algn="l" rtl="0">
              <a:spcBef>
                <a:spcPts val="0"/>
              </a:spcBef>
              <a:spcAft>
                <a:spcPts val="0"/>
              </a:spcAft>
            </a:pPr>
            <a:endParaRPr lang="en-US" dirty="0">
              <a:sym typeface="Wingdings" pitchFamily="2" charset="2"/>
            </a:endParaRPr>
          </a:p>
          <a:p>
            <a:pPr marL="171450" lvl="0" indent="-171450" algn="l" rtl="0">
              <a:spcBef>
                <a:spcPts val="0"/>
              </a:spcBef>
              <a:spcAft>
                <a:spcPts val="0"/>
              </a:spcAft>
            </a:pPr>
            <a:r>
              <a:rPr lang="en-US" sz="3000" b="1" dirty="0">
                <a:sym typeface="Wingdings" pitchFamily="2" charset="2"/>
              </a:rPr>
              <a:t>****</a:t>
            </a:r>
            <a:r>
              <a:rPr lang="en-US" dirty="0">
                <a:sym typeface="Wingdings" pitchFamily="2" charset="2"/>
              </a:rPr>
              <a:t>In regards to our first hypothesis, results revealed that </a:t>
            </a:r>
            <a:r>
              <a:rPr lang="en-US" sz="3000" b="1" dirty="0">
                <a:sym typeface="Wingdings" pitchFamily="2" charset="2"/>
              </a:rPr>
              <a:t>***</a:t>
            </a:r>
            <a:r>
              <a:rPr lang="en-US" dirty="0">
                <a:sym typeface="Wingdings" pitchFamily="2" charset="2"/>
              </a:rPr>
              <a:t>for questions in which participants provided the correct answer, participants were more likely to report that they knew the answer all along, relative to questions for which participants did not provide the correct answer</a:t>
            </a:r>
          </a:p>
          <a:p>
            <a:pPr marL="1085850" lvl="2" indent="-171450" algn="l" rtl="0">
              <a:spcBef>
                <a:spcPts val="0"/>
              </a:spcBef>
              <a:spcAft>
                <a:spcPts val="0"/>
              </a:spcAft>
            </a:pPr>
            <a:endParaRPr lang="en-US" dirty="0">
              <a:sym typeface="Wingdings" pitchFamily="2" charset="2"/>
            </a:endParaRPr>
          </a:p>
          <a:p>
            <a:pPr marL="1085850" lvl="2" indent="-171450" algn="l" rtl="0">
              <a:spcBef>
                <a:spcPts val="0"/>
              </a:spcBef>
              <a:spcAft>
                <a:spcPts val="0"/>
              </a:spcAft>
            </a:pPr>
            <a:endParaRPr lang="en-US" dirty="0">
              <a:sym typeface="Wingdings" pitchFamily="2" charset="2"/>
            </a:endParaRPr>
          </a:p>
          <a:p>
            <a:pPr marL="628650" lvl="1" indent="-171450" algn="l" rtl="0">
              <a:spcBef>
                <a:spcPts val="0"/>
              </a:spcBef>
              <a:spcAft>
                <a:spcPts val="0"/>
              </a:spcAft>
            </a:pPr>
            <a:endParaRPr lang="en-US" dirty="0">
              <a:sym typeface="Wingdings" pitchFamily="2" charset="2"/>
            </a:endParaRPr>
          </a:p>
          <a:p>
            <a:pPr marL="1085850" lvl="2" indent="-171450" algn="l" rtl="0">
              <a:spcBef>
                <a:spcPts val="0"/>
              </a:spcBef>
              <a:spcAft>
                <a:spcPts val="0"/>
              </a:spcAft>
            </a:pPr>
            <a:endParaRPr lang="en-US" dirty="0">
              <a:sym typeface="Wingdings" pitchFamily="2" charset="2"/>
            </a:endParaRPr>
          </a:p>
        </p:txBody>
      </p:sp>
    </p:spTree>
    <p:extLst>
      <p:ext uri="{BB962C8B-B14F-4D97-AF65-F5344CB8AC3E}">
        <p14:creationId xmlns:p14="http://schemas.microsoft.com/office/powerpoint/2010/main" val="402235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d92bbb4bc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d92bbb4bc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S2 was an experimental, between –subjects, study design in which participants were randomly assigned to one of two conditions – the cheating condition or the control condition </a:t>
            </a:r>
          </a:p>
          <a:p>
            <a:pPr marL="628650" lvl="1" indent="-171450" algn="l" rtl="0">
              <a:spcBef>
                <a:spcPts val="0"/>
              </a:spcBef>
              <a:spcAft>
                <a:spcPts val="0"/>
              </a:spcAft>
            </a:pPr>
            <a:endParaRPr lang="en-US" dirty="0"/>
          </a:p>
          <a:p>
            <a:pPr marL="171450" lvl="0" indent="-171450" algn="l" rtl="0">
              <a:spcBef>
                <a:spcPts val="0"/>
              </a:spcBef>
              <a:spcAft>
                <a:spcPts val="0"/>
              </a:spcAft>
            </a:pPr>
            <a:r>
              <a:rPr lang="en-US" dirty="0"/>
              <a:t>Subjects in the Cheating condition underwent the exact same procedure as S1 – they answered each questions with the opportunity to cheat. </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In contrast, subjects in the </a:t>
            </a:r>
            <a:r>
              <a:rPr lang="en-US" sz="3200" b="1" dirty="0"/>
              <a:t>****</a:t>
            </a:r>
            <a:r>
              <a:rPr lang="en-US" dirty="0"/>
              <a:t>control condition had no opportunity to cheat</a:t>
            </a:r>
          </a:p>
          <a:p>
            <a:pPr marL="628650" lvl="1" indent="-171450" algn="l" rtl="0">
              <a:spcBef>
                <a:spcPts val="0"/>
              </a:spcBef>
              <a:spcAft>
                <a:spcPts val="0"/>
              </a:spcAft>
            </a:pPr>
            <a:r>
              <a:rPr lang="en-US" dirty="0"/>
              <a:t>They first attempted to answer each question, and then, after submitting their response, </a:t>
            </a:r>
            <a:r>
              <a:rPr lang="en-US" sz="3000" b="1" dirty="0"/>
              <a:t>****</a:t>
            </a:r>
            <a:r>
              <a:rPr lang="en-US" dirty="0"/>
              <a:t>were shown the correct answer to the question on the following page</a:t>
            </a:r>
          </a:p>
          <a:p>
            <a:pPr marL="171450" lvl="0" indent="-171450" algn="l" rtl="0">
              <a:spcBef>
                <a:spcPts val="0"/>
              </a:spcBef>
              <a:spcAft>
                <a:spcPts val="0"/>
              </a:spcAft>
            </a:pPr>
            <a:endParaRPr lang="en-US" dirty="0"/>
          </a:p>
          <a:p>
            <a:pPr marL="171450" lvl="0" indent="-171450" algn="l" rtl="0">
              <a:spcBef>
                <a:spcPts val="0"/>
              </a:spcBef>
              <a:spcAft>
                <a:spcPts val="0"/>
              </a:spcAft>
            </a:pPr>
            <a:r>
              <a:rPr lang="en-US" sz="3000" b="1" dirty="0"/>
              <a:t>****</a:t>
            </a:r>
            <a:r>
              <a:rPr lang="en-US" dirty="0"/>
              <a:t>S2 replicated findings of S1 that for questions in which participants likely cheated, they were more likely to report that they knew the correct answer all along</a:t>
            </a:r>
          </a:p>
          <a:p>
            <a:pPr marL="171450" lvl="0" indent="-171450" algn="l" rtl="0">
              <a:spcBef>
                <a:spcPts val="0"/>
              </a:spcBef>
              <a:spcAft>
                <a:spcPts val="0"/>
              </a:spcAft>
            </a:pPr>
            <a:endParaRPr lang="en-US" dirty="0"/>
          </a:p>
          <a:p>
            <a:pPr marL="171450" lvl="0" indent="-171450" algn="l" rtl="0">
              <a:spcBef>
                <a:spcPts val="0"/>
              </a:spcBef>
              <a:spcAft>
                <a:spcPts val="0"/>
              </a:spcAft>
            </a:pPr>
            <a:r>
              <a:rPr lang="en-US" sz="2400" b="1" dirty="0"/>
              <a:t>****</a:t>
            </a:r>
            <a:r>
              <a:rPr lang="en-US" dirty="0"/>
              <a:t>S2 results confirmed our H2 that </a:t>
            </a:r>
            <a:r>
              <a:rPr lang="en-US" sz="2400" b="1" dirty="0"/>
              <a:t>****</a:t>
            </a:r>
            <a:r>
              <a:rPr lang="en-US" dirty="0"/>
              <a:t>participants who had the opportunity to cheat, relative to those who did not, reported higher knew it all along judgments</a:t>
            </a:r>
          </a:p>
          <a:p>
            <a:pPr marL="1085850" lvl="2" indent="-171450" algn="l" rtl="0">
              <a:spcBef>
                <a:spcPts val="0"/>
              </a:spcBef>
              <a:spcAft>
                <a:spcPts val="0"/>
              </a:spcAft>
            </a:pPr>
            <a:endParaRPr lang="en-US" dirty="0">
              <a:sym typeface="Wingdings" pitchFamily="2" charset="2"/>
            </a:endParaRPr>
          </a:p>
          <a:p>
            <a:pPr marL="1085850" lvl="2" indent="-171450" algn="l" rtl="0">
              <a:spcBef>
                <a:spcPts val="0"/>
              </a:spcBef>
              <a:spcAft>
                <a:spcPts val="0"/>
              </a:spcAft>
            </a:pPr>
            <a:endParaRPr lang="en-US" dirty="0">
              <a:sym typeface="Wingdings" pitchFamily="2" charset="2"/>
            </a:endParaRPr>
          </a:p>
          <a:p>
            <a:pPr marL="1085850" lvl="2" indent="-171450" algn="l" rtl="0">
              <a:spcBef>
                <a:spcPts val="0"/>
              </a:spcBef>
              <a:spcAft>
                <a:spcPts val="0"/>
              </a:spcAft>
            </a:pPr>
            <a:endParaRPr lang="en-US" dirty="0">
              <a:sym typeface="Wingdings" pitchFamily="2" charset="2"/>
            </a:endParaRPr>
          </a:p>
          <a:p>
            <a:pPr marL="1085850" lvl="2" indent="-171450" algn="l" rtl="0">
              <a:spcBef>
                <a:spcPts val="0"/>
              </a:spcBef>
              <a:spcAft>
                <a:spcPts val="0"/>
              </a:spcAft>
            </a:pPr>
            <a:endParaRPr lang="en-US" dirty="0">
              <a:sym typeface="Wingdings" pitchFamily="2" charset="2"/>
            </a:endParaRPr>
          </a:p>
          <a:p>
            <a:pPr marL="1085850" lvl="2" indent="-171450" algn="l" rtl="0">
              <a:spcBef>
                <a:spcPts val="0"/>
              </a:spcBef>
              <a:spcAft>
                <a:spcPts val="0"/>
              </a:spcAft>
            </a:pPr>
            <a:endParaRPr lang="en-US" dirty="0">
              <a:sym typeface="Wingdings" pitchFamily="2" charset="2"/>
            </a:endParaRPr>
          </a:p>
          <a:p>
            <a:pPr marL="628650" lvl="1" indent="-171450" algn="l" rtl="0">
              <a:spcBef>
                <a:spcPts val="0"/>
              </a:spcBef>
              <a:spcAft>
                <a:spcPts val="0"/>
              </a:spcAft>
            </a:pPr>
            <a:endParaRPr lang="en-US" dirty="0">
              <a:sym typeface="Wingdings" pitchFamily="2" charset="2"/>
            </a:endParaRPr>
          </a:p>
          <a:p>
            <a:pPr marL="1085850" lvl="2" indent="-171450" algn="l" rtl="0">
              <a:spcBef>
                <a:spcPts val="0"/>
              </a:spcBef>
              <a:spcAft>
                <a:spcPts val="0"/>
              </a:spcAft>
            </a:pPr>
            <a:endParaRPr lang="en-US" dirty="0">
              <a:sym typeface="Wingdings" pitchFamily="2" charset="2"/>
            </a:endParaRPr>
          </a:p>
          <a:p>
            <a:pPr marL="628650" lvl="1" indent="-171450" algn="l" rtl="0">
              <a:spcBef>
                <a:spcPts val="0"/>
              </a:spcBef>
              <a:spcAft>
                <a:spcPts val="0"/>
              </a:spcAft>
            </a:pPr>
            <a:endParaRPr lang="en-US" dirty="0"/>
          </a:p>
        </p:txBody>
      </p:sp>
    </p:spTree>
    <p:extLst>
      <p:ext uri="{BB962C8B-B14F-4D97-AF65-F5344CB8AC3E}">
        <p14:creationId xmlns:p14="http://schemas.microsoft.com/office/powerpoint/2010/main" val="99763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d92bbb4bc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d92bbb4bc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lang="en-US" dirty="0">
              <a:sym typeface="Wingdings" pitchFamily="2" charset="2"/>
            </a:endParaRPr>
          </a:p>
          <a:p>
            <a:pPr marL="171450" lvl="0" indent="-171450" algn="l" rtl="0">
              <a:spcBef>
                <a:spcPts val="0"/>
              </a:spcBef>
              <a:spcAft>
                <a:spcPts val="0"/>
              </a:spcAft>
            </a:pPr>
            <a:r>
              <a:rPr lang="en-US" dirty="0">
                <a:sym typeface="Wingdings" pitchFamily="2" charset="2"/>
              </a:rPr>
              <a:t>S3 included a few procedural changes to account for alternative explanations that could explain the observed effects seen in S2</a:t>
            </a:r>
          </a:p>
          <a:p>
            <a:pPr marL="628650" lvl="1" indent="-171450" algn="l" rtl="0">
              <a:spcBef>
                <a:spcPts val="0"/>
              </a:spcBef>
              <a:spcAft>
                <a:spcPts val="0"/>
              </a:spcAft>
            </a:pPr>
            <a:r>
              <a:rPr lang="en-US" dirty="0">
                <a:sym typeface="Wingdings" pitchFamily="2" charset="2"/>
              </a:rPr>
              <a:t>For starters, we explicitly included an instructional check to ensure that participants understood that their prior knowledge judgements would not have any negative repercussions </a:t>
            </a:r>
          </a:p>
          <a:p>
            <a:pPr marL="628650" lvl="1" indent="-171450" algn="l" rtl="0">
              <a:spcBef>
                <a:spcPts val="0"/>
              </a:spcBef>
              <a:spcAft>
                <a:spcPts val="0"/>
              </a:spcAft>
            </a:pPr>
            <a:r>
              <a:rPr lang="en-US" dirty="0">
                <a:sym typeface="Wingdings" pitchFamily="2" charset="2"/>
              </a:rPr>
              <a:t>****We also streamlined the comparison by having both condition in S3 see exactly the same information at the same time – the only difference being whether looking at the answers was prohibited or allowed</a:t>
            </a:r>
          </a:p>
          <a:p>
            <a:pPr marL="628650" lvl="1" indent="-171450" algn="l" rtl="0">
              <a:spcBef>
                <a:spcPts val="0"/>
              </a:spcBef>
              <a:spcAft>
                <a:spcPts val="0"/>
              </a:spcAft>
            </a:pPr>
            <a:endParaRPr lang="en-US" dirty="0">
              <a:sym typeface="Wingdings" pitchFamily="2" charset="2"/>
            </a:endParaRPr>
          </a:p>
          <a:p>
            <a:pPr marL="171450" lvl="0" indent="-171450" algn="l" rtl="0">
              <a:spcBef>
                <a:spcPts val="0"/>
              </a:spcBef>
              <a:spcAft>
                <a:spcPts val="0"/>
              </a:spcAft>
            </a:pPr>
            <a:r>
              <a:rPr lang="en-US" sz="3000" b="1" dirty="0">
                <a:sym typeface="Wingdings" pitchFamily="2" charset="2"/>
              </a:rPr>
              <a:t>**** </a:t>
            </a:r>
            <a:r>
              <a:rPr lang="en-US" dirty="0">
                <a:sym typeface="Wingdings" pitchFamily="2" charset="2"/>
              </a:rPr>
              <a:t>As shown in S1 &amp; S2 our H1 and H2 was confirmed </a:t>
            </a:r>
          </a:p>
          <a:p>
            <a:pPr marL="171450" lvl="0" indent="-171450" algn="l" rtl="0">
              <a:spcBef>
                <a:spcPts val="0"/>
              </a:spcBef>
              <a:spcAft>
                <a:spcPts val="0"/>
              </a:spcAft>
            </a:pPr>
            <a:endParaRPr lang="en-US" dirty="0">
              <a:sym typeface="Wingdings" pitchFamily="2" charset="2"/>
            </a:endParaRPr>
          </a:p>
          <a:p>
            <a:pPr marL="171450" lvl="0" indent="-171450" algn="l" rtl="0">
              <a:spcBef>
                <a:spcPts val="0"/>
              </a:spcBef>
              <a:spcAft>
                <a:spcPts val="0"/>
              </a:spcAft>
            </a:pPr>
            <a:r>
              <a:rPr lang="en-US" dirty="0">
                <a:sym typeface="Wingdings" pitchFamily="2" charset="2"/>
              </a:rPr>
              <a:t>In sum, we found consistent correlational evidence across 3 studies that that for those particular cases in which participants likely cheated, they were more likely to report that the knew with answers all along. </a:t>
            </a:r>
          </a:p>
          <a:p>
            <a:pPr marL="171450" lvl="0" indent="-171450" algn="l" rtl="0">
              <a:spcBef>
                <a:spcPts val="0"/>
              </a:spcBef>
              <a:spcAft>
                <a:spcPts val="0"/>
              </a:spcAft>
            </a:pPr>
            <a:endParaRPr lang="en-US" dirty="0">
              <a:sym typeface="Wingdings" pitchFamily="2" charset="2"/>
            </a:endParaRPr>
          </a:p>
          <a:p>
            <a:pPr marL="171450" lvl="0" indent="-171450" algn="l" rtl="0">
              <a:spcBef>
                <a:spcPts val="0"/>
              </a:spcBef>
              <a:spcAft>
                <a:spcPts val="0"/>
              </a:spcAft>
            </a:pPr>
            <a:r>
              <a:rPr lang="en-US" dirty="0">
                <a:sym typeface="Wingdings" pitchFamily="2" charset="2"/>
              </a:rPr>
              <a:t>To show that this was not just a simply knew it all along effect, we also found experimental evidence that participants were more likely to later claim they knew the answers all along after having the opportunity to cheat to find the answers, this was relative to exposure to the correct answers without the opportunity to cheat. </a:t>
            </a:r>
          </a:p>
          <a:p>
            <a:pPr marL="171450" lvl="0" indent="-171450" algn="l" rtl="0">
              <a:spcBef>
                <a:spcPts val="0"/>
              </a:spcBef>
              <a:spcAft>
                <a:spcPts val="0"/>
              </a:spcAft>
            </a:pPr>
            <a:endParaRPr lang="en-US" dirty="0">
              <a:sym typeface="Wingdings" pitchFamily="2" charset="2"/>
            </a:endParaRPr>
          </a:p>
          <a:p>
            <a:pPr marL="171450" lvl="0" indent="-171450" algn="l" rtl="0">
              <a:spcBef>
                <a:spcPts val="0"/>
              </a:spcBef>
              <a:spcAft>
                <a:spcPts val="0"/>
              </a:spcAft>
            </a:pPr>
            <a:r>
              <a:rPr lang="en-US" dirty="0">
                <a:sym typeface="Wingdings" pitchFamily="2" charset="2"/>
              </a:rPr>
              <a:t>Our results are consistent with the idea that people are motivated to believe that they already knew the answers to the questions they cheated on, and that in a sense, cheating poses no threat to one’s favorable self-concept</a:t>
            </a:r>
          </a:p>
          <a:p>
            <a:pPr marL="1085850" lvl="2" indent="-171450" algn="l" rtl="0">
              <a:spcBef>
                <a:spcPts val="0"/>
              </a:spcBef>
              <a:spcAft>
                <a:spcPts val="0"/>
              </a:spcAft>
            </a:pPr>
            <a:endParaRPr lang="en-US" dirty="0">
              <a:sym typeface="Wingdings" pitchFamily="2" charset="2"/>
            </a:endParaRPr>
          </a:p>
          <a:p>
            <a:pPr marL="1085850" lvl="2" indent="-171450" algn="l" rtl="0">
              <a:spcBef>
                <a:spcPts val="0"/>
              </a:spcBef>
              <a:spcAft>
                <a:spcPts val="0"/>
              </a:spcAft>
            </a:pPr>
            <a:endParaRPr lang="en-US" dirty="0">
              <a:sym typeface="Wingdings" pitchFamily="2" charset="2"/>
            </a:endParaRPr>
          </a:p>
          <a:p>
            <a:pPr marL="171450" lvl="0" indent="-171450" algn="l" rtl="0">
              <a:spcBef>
                <a:spcPts val="0"/>
              </a:spcBef>
              <a:spcAft>
                <a:spcPts val="0"/>
              </a:spcAft>
            </a:pPr>
            <a:endParaRPr lang="en-US" dirty="0">
              <a:sym typeface="Wingdings" pitchFamily="2" charset="2"/>
            </a:endParaRPr>
          </a:p>
          <a:p>
            <a:pPr marL="1085850" lvl="2" indent="-171450" algn="l" rtl="0">
              <a:spcBef>
                <a:spcPts val="0"/>
              </a:spcBef>
              <a:spcAft>
                <a:spcPts val="0"/>
              </a:spcAft>
            </a:pPr>
            <a:endParaRPr lang="en-US" dirty="0">
              <a:sym typeface="Wingdings" pitchFamily="2" charset="2"/>
            </a:endParaRPr>
          </a:p>
          <a:p>
            <a:pPr marL="1085850" lvl="2" indent="-171450" algn="l" rtl="0">
              <a:spcBef>
                <a:spcPts val="0"/>
              </a:spcBef>
              <a:spcAft>
                <a:spcPts val="0"/>
              </a:spcAft>
            </a:pPr>
            <a:endParaRPr lang="en-US" b="0" dirty="0">
              <a:sym typeface="Wingdings" pitchFamily="2" charset="2"/>
            </a:endParaRPr>
          </a:p>
          <a:p>
            <a:pPr marL="628650" lvl="1" indent="-171450" algn="l" rtl="0">
              <a:spcBef>
                <a:spcPts val="0"/>
              </a:spcBef>
              <a:spcAft>
                <a:spcPts val="0"/>
              </a:spcAft>
            </a:pPr>
            <a:endParaRPr lang="en-US" dirty="0">
              <a:sym typeface="Wingdings" pitchFamily="2" charset="2"/>
            </a:endParaRPr>
          </a:p>
          <a:p>
            <a:pPr marL="1543050" lvl="3" indent="-171450" algn="l" rtl="0">
              <a:spcBef>
                <a:spcPts val="0"/>
              </a:spcBef>
              <a:spcAft>
                <a:spcPts val="0"/>
              </a:spcAft>
            </a:pPr>
            <a:endParaRPr lang="en-US" dirty="0">
              <a:sym typeface="Wingdings" pitchFamily="2" charset="2"/>
            </a:endParaRPr>
          </a:p>
          <a:p>
            <a:pPr marL="628650" lvl="1" indent="-171450" algn="l" rtl="0">
              <a:spcBef>
                <a:spcPts val="0"/>
              </a:spcBef>
              <a:spcAft>
                <a:spcPts val="0"/>
              </a:spcAft>
            </a:pPr>
            <a:endParaRPr lang="en-US" dirty="0">
              <a:sym typeface="Wingdings" pitchFamily="2" charset="2"/>
            </a:endParaRPr>
          </a:p>
        </p:txBody>
      </p:sp>
    </p:spTree>
    <p:extLst>
      <p:ext uri="{BB962C8B-B14F-4D97-AF65-F5344CB8AC3E}">
        <p14:creationId xmlns:p14="http://schemas.microsoft.com/office/powerpoint/2010/main" val="357215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264375" y="0"/>
            <a:ext cx="5373900" cy="5143500"/>
          </a:xfrm>
          <a:prstGeom prst="rect">
            <a:avLst/>
          </a:prstGeom>
          <a:solidFill>
            <a:srgbClr val="FF3D3D">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3479025" y="1608550"/>
            <a:ext cx="4944600" cy="13983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224527" y="3066950"/>
            <a:ext cx="3453600" cy="46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721325" y="1152475"/>
            <a:ext cx="7738200" cy="30426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Char char="●"/>
              <a:defRPr sz="1250"/>
            </a:lvl1pPr>
            <a:lvl2pPr marL="914400" lvl="1" indent="-307975">
              <a:spcBef>
                <a:spcPts val="1600"/>
              </a:spcBef>
              <a:spcAft>
                <a:spcPts val="0"/>
              </a:spcAft>
              <a:buSzPts val="1250"/>
              <a:buChar char="○"/>
              <a:defRPr sz="1250"/>
            </a:lvl2pPr>
            <a:lvl3pPr marL="1371600" lvl="2" indent="-307975">
              <a:spcBef>
                <a:spcPts val="1600"/>
              </a:spcBef>
              <a:spcAft>
                <a:spcPts val="0"/>
              </a:spcAft>
              <a:buSzPts val="1250"/>
              <a:buChar char="■"/>
              <a:defRPr sz="1250"/>
            </a:lvl3pPr>
            <a:lvl4pPr marL="1828800" lvl="3" indent="-307975">
              <a:spcBef>
                <a:spcPts val="1600"/>
              </a:spcBef>
              <a:spcAft>
                <a:spcPts val="0"/>
              </a:spcAft>
              <a:buSzPts val="1250"/>
              <a:buChar char="●"/>
              <a:defRPr sz="1250"/>
            </a:lvl4pPr>
            <a:lvl5pPr marL="2286000" lvl="4" indent="-307975">
              <a:spcBef>
                <a:spcPts val="1600"/>
              </a:spcBef>
              <a:spcAft>
                <a:spcPts val="0"/>
              </a:spcAft>
              <a:buSzPts val="1250"/>
              <a:buChar char="○"/>
              <a:defRPr sz="1250"/>
            </a:lvl5pPr>
            <a:lvl6pPr marL="2743200" lvl="5" indent="-307975">
              <a:spcBef>
                <a:spcPts val="1600"/>
              </a:spcBef>
              <a:spcAft>
                <a:spcPts val="0"/>
              </a:spcAft>
              <a:buSzPts val="1250"/>
              <a:buChar char="■"/>
              <a:defRPr sz="1250"/>
            </a:lvl6pPr>
            <a:lvl7pPr marL="3200400" lvl="6" indent="-307975">
              <a:spcBef>
                <a:spcPts val="1600"/>
              </a:spcBef>
              <a:spcAft>
                <a:spcPts val="0"/>
              </a:spcAft>
              <a:buSzPts val="1250"/>
              <a:buChar char="●"/>
              <a:defRPr sz="1250"/>
            </a:lvl7pPr>
            <a:lvl8pPr marL="3657600" lvl="7" indent="-307975">
              <a:spcBef>
                <a:spcPts val="1600"/>
              </a:spcBef>
              <a:spcAft>
                <a:spcPts val="0"/>
              </a:spcAft>
              <a:buSzPts val="1250"/>
              <a:buChar char="○"/>
              <a:defRPr sz="1250"/>
            </a:lvl8pPr>
            <a:lvl9pPr marL="4114800" lvl="8" indent="-307975">
              <a:spcBef>
                <a:spcPts val="1600"/>
              </a:spcBef>
              <a:spcAft>
                <a:spcPts val="1600"/>
              </a:spcAft>
              <a:buSzPts val="1250"/>
              <a:buChar char="■"/>
              <a:defRPr sz="1250"/>
            </a:lvl9pPr>
          </a:lstStyle>
          <a:p>
            <a:endParaRPr/>
          </a:p>
        </p:txBody>
      </p:sp>
      <p:sp>
        <p:nvSpPr>
          <p:cNvPr id="20" name="Google Shape;20;p4"/>
          <p:cNvSpPr txBox="1">
            <a:spLocks noGrp="1"/>
          </p:cNvSpPr>
          <p:nvPr>
            <p:ph type="title"/>
          </p:nvPr>
        </p:nvSpPr>
        <p:spPr>
          <a:xfrm>
            <a:off x="721325" y="204400"/>
            <a:ext cx="5045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721325" y="1280775"/>
            <a:ext cx="3570900" cy="3239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5"/>
          <p:cNvSpPr txBox="1">
            <a:spLocks noGrp="1"/>
          </p:cNvSpPr>
          <p:nvPr>
            <p:ph type="body" idx="2"/>
          </p:nvPr>
        </p:nvSpPr>
        <p:spPr>
          <a:xfrm>
            <a:off x="4757176" y="1280775"/>
            <a:ext cx="3570900" cy="3239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5"/>
          <p:cNvSpPr txBox="1">
            <a:spLocks noGrp="1"/>
          </p:cNvSpPr>
          <p:nvPr>
            <p:ph type="title"/>
          </p:nvPr>
        </p:nvSpPr>
        <p:spPr>
          <a:xfrm>
            <a:off x="721325" y="204400"/>
            <a:ext cx="50454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0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marL="914400" lvl="1"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link.springer.com/article/10.3758/s13423-020-01812-w" TargetMode="External"/><Relationship Id="rId4" Type="http://schemas.openxmlformats.org/officeDocument/2006/relationships/hyperlink" Target="https://osf.io/vqhwp/"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audio" Target="../media/media2.m4a"/><Relationship Id="rId7" Type="http://schemas.openxmlformats.org/officeDocument/2006/relationships/image" Target="../media/image4.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3.m4a"/><Relationship Id="rId7" Type="http://schemas.openxmlformats.org/officeDocument/2006/relationships/image" Target="../media/image6.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4.m4a"/><Relationship Id="rId7" Type="http://schemas.openxmlformats.org/officeDocument/2006/relationships/image" Target="../media/image7.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3"/>
        <p:cNvGrpSpPr/>
        <p:nvPr/>
      </p:nvGrpSpPr>
      <p:grpSpPr>
        <a:xfrm>
          <a:off x="0" y="0"/>
          <a:ext cx="0" cy="0"/>
          <a:chOff x="0" y="0"/>
          <a:chExt cx="0" cy="0"/>
        </a:xfrm>
      </p:grpSpPr>
      <p:sp>
        <p:nvSpPr>
          <p:cNvPr id="114" name="Google Shape;114;p24"/>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a:solidFill>
                  <a:schemeClr val="bg1"/>
                </a:solidFill>
              </a:rPr>
              <a:t>Cheaters </a:t>
            </a:r>
            <a:r>
              <a:rPr lang="en-US" sz="4000">
                <a:solidFill>
                  <a:schemeClr val="bg1"/>
                </a:solidFill>
              </a:rPr>
              <a:t>claim they knew the answers all along</a:t>
            </a:r>
            <a:endParaRPr lang="en-US" sz="4400" dirty="0">
              <a:solidFill>
                <a:schemeClr val="bg1"/>
              </a:solidFill>
            </a:endParaRPr>
          </a:p>
        </p:txBody>
      </p:sp>
      <p:sp>
        <p:nvSpPr>
          <p:cNvPr id="115" name="Google Shape;115;p24"/>
          <p:cNvSpPr txBox="1">
            <a:spLocks noGrp="1"/>
          </p:cNvSpPr>
          <p:nvPr>
            <p:ph type="subTitle" idx="1"/>
          </p:nvPr>
        </p:nvSpPr>
        <p:spPr>
          <a:xfrm>
            <a:off x="4224527" y="3066950"/>
            <a:ext cx="3678502" cy="4600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bg1"/>
                </a:solidFill>
              </a:rPr>
              <a:t>Alexandria R. Stone, B.S., B.A</a:t>
            </a:r>
          </a:p>
          <a:p>
            <a:pPr marL="0" lvl="0" indent="0" algn="ctr" rtl="0">
              <a:spcBef>
                <a:spcPts val="0"/>
              </a:spcBef>
              <a:spcAft>
                <a:spcPts val="0"/>
              </a:spcAft>
              <a:buNone/>
            </a:pPr>
            <a:r>
              <a:rPr lang="en-US">
                <a:solidFill>
                  <a:schemeClr val="bg1"/>
                </a:solidFill>
              </a:rPr>
              <a:t>Matthew L. Stanley, M.A</a:t>
            </a:r>
          </a:p>
          <a:p>
            <a:pPr marL="0" lvl="0" indent="0" algn="ctr" rtl="0">
              <a:spcBef>
                <a:spcPts val="0"/>
              </a:spcBef>
              <a:spcAft>
                <a:spcPts val="0"/>
              </a:spcAft>
              <a:buNone/>
            </a:pPr>
            <a:r>
              <a:rPr lang="en-US">
                <a:solidFill>
                  <a:schemeClr val="bg1"/>
                </a:solidFill>
              </a:rPr>
              <a:t>Elizabeth Marsh, Ph.D</a:t>
            </a:r>
          </a:p>
          <a:p>
            <a:pPr marL="0" lvl="0" indent="0" algn="ctr" rtl="0">
              <a:spcBef>
                <a:spcPts val="0"/>
              </a:spcBef>
              <a:spcAft>
                <a:spcPts val="0"/>
              </a:spcAft>
              <a:buNone/>
            </a:pPr>
            <a:r>
              <a:rPr lang="en-US">
                <a:solidFill>
                  <a:schemeClr val="bg1"/>
                </a:solidFill>
              </a:rPr>
              <a:t>Duke University</a:t>
            </a:r>
            <a:endParaRPr lang="en-US" dirty="0">
              <a:solidFill>
                <a:schemeClr val="bg1"/>
              </a:solidFill>
            </a:endParaRPr>
          </a:p>
        </p:txBody>
      </p:sp>
      <p:sp>
        <p:nvSpPr>
          <p:cNvPr id="3" name="TextBox 2">
            <a:extLst>
              <a:ext uri="{FF2B5EF4-FFF2-40B4-BE49-F238E27FC236}">
                <a16:creationId xmlns:a16="http://schemas.microsoft.com/office/drawing/2014/main" id="{0AFA5373-2BA7-C840-828F-333AF8162A67}"/>
              </a:ext>
            </a:extLst>
          </p:cNvPr>
          <p:cNvSpPr txBox="1"/>
          <p:nvPr/>
        </p:nvSpPr>
        <p:spPr>
          <a:xfrm>
            <a:off x="0" y="3296960"/>
            <a:ext cx="3273552" cy="1384995"/>
          </a:xfrm>
          <a:prstGeom prst="rect">
            <a:avLst/>
          </a:prstGeom>
          <a:noFill/>
        </p:spPr>
        <p:txBody>
          <a:bodyPr wrap="square" rtlCol="0">
            <a:spAutoFit/>
          </a:bodyPr>
          <a:lstStyle/>
          <a:p>
            <a:r>
              <a:rPr lang="en-US" dirty="0">
                <a:latin typeface="Century Gothic" panose="020B0502020202020204" pitchFamily="34" charset="0"/>
                <a:hlinkClick r:id="rId4"/>
              </a:rPr>
              <a:t>OSF</a:t>
            </a:r>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hlinkClick r:id="rId5"/>
              </a:rPr>
              <a:t>Manuscript in press at </a:t>
            </a:r>
            <a:r>
              <a:rPr lang="en-US" i="1" dirty="0">
                <a:latin typeface="Century Gothic" panose="020B0502020202020204" pitchFamily="34" charset="0"/>
                <a:hlinkClick r:id="rId5"/>
              </a:rPr>
              <a:t>Psychonomic Bulletin &amp; Review</a:t>
            </a:r>
            <a:endParaRPr lang="en-US" i="1" dirty="0">
              <a:latin typeface="Century Gothic" panose="020B0502020202020204" pitchFamily="34" charset="0"/>
            </a:endParaRPr>
          </a:p>
          <a:p>
            <a:endParaRPr lang="en-US" i="1" dirty="0">
              <a:latin typeface="Century Gothic" panose="020B0502020202020204" pitchFamily="34" charset="0"/>
            </a:endParaRPr>
          </a:p>
          <a:p>
            <a:r>
              <a:rPr lang="en-US" dirty="0" err="1">
                <a:latin typeface="Century Gothic" panose="020B0502020202020204" pitchFamily="34" charset="0"/>
              </a:rPr>
              <a:t>alexandria.stone@duke.edu</a:t>
            </a:r>
            <a:endParaRPr lang="en-US" dirty="0">
              <a:latin typeface="Century Gothic" panose="020B0502020202020204" pitchFamily="34" charset="0"/>
            </a:endParaRPr>
          </a:p>
        </p:txBody>
      </p:sp>
      <p:sp>
        <p:nvSpPr>
          <p:cNvPr id="6" name="TextBox 5">
            <a:extLst>
              <a:ext uri="{FF2B5EF4-FFF2-40B4-BE49-F238E27FC236}">
                <a16:creationId xmlns:a16="http://schemas.microsoft.com/office/drawing/2014/main" id="{291E238B-D430-0349-B505-F87F6D1EB8FB}"/>
              </a:ext>
            </a:extLst>
          </p:cNvPr>
          <p:cNvSpPr txBox="1"/>
          <p:nvPr/>
        </p:nvSpPr>
        <p:spPr>
          <a:xfrm>
            <a:off x="0" y="4835723"/>
            <a:ext cx="1364476" cy="307777"/>
          </a:xfrm>
          <a:prstGeom prst="rect">
            <a:avLst/>
          </a:prstGeom>
          <a:noFill/>
        </p:spPr>
        <p:txBody>
          <a:bodyPr wrap="none" rtlCol="0">
            <a:spAutoFit/>
          </a:bodyPr>
          <a:lstStyle/>
          <a:p>
            <a:r>
              <a:rPr lang="en-US" dirty="0">
                <a:solidFill>
                  <a:srgbClr val="000000">
                    <a:alpha val="64000"/>
                  </a:srgbClr>
                </a:solidFill>
                <a:latin typeface="Century Gothic" panose="020B0502020202020204" pitchFamily="34" charset="0"/>
              </a:rPr>
              <a:t>#3037 - Stone</a:t>
            </a:r>
          </a:p>
        </p:txBody>
      </p:sp>
    </p:spTree>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p:nvPr/>
        </p:nvSpPr>
        <p:spPr>
          <a:xfrm>
            <a:off x="0" y="447850"/>
            <a:ext cx="3119100" cy="268800"/>
          </a:xfrm>
          <a:prstGeom prst="rect">
            <a:avLst/>
          </a:prstGeom>
          <a:solidFill>
            <a:srgbClr val="FF3D3D">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5"/>
          <p:cNvSpPr txBox="1">
            <a:spLocks noGrp="1"/>
          </p:cNvSpPr>
          <p:nvPr>
            <p:ph type="body" idx="1"/>
          </p:nvPr>
        </p:nvSpPr>
        <p:spPr>
          <a:xfrm>
            <a:off x="721325" y="960100"/>
            <a:ext cx="3570900" cy="356037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Cheating is </a:t>
            </a:r>
            <a:r>
              <a:rPr lang="en-US" i="1" dirty="0"/>
              <a:t>extremely</a:t>
            </a:r>
            <a:r>
              <a:rPr lang="en-US" dirty="0"/>
              <a:t> prevalent &amp; is </a:t>
            </a:r>
            <a:r>
              <a:rPr lang="en-US" dirty="0">
                <a:solidFill>
                  <a:schemeClr val="accent3"/>
                </a:solidFill>
              </a:rPr>
              <a:t>unlikely to be caught  </a:t>
            </a:r>
            <a:r>
              <a:rPr lang="en-US" baseline="30000" dirty="0">
                <a:solidFill>
                  <a:schemeClr val="tx1"/>
                </a:solidFill>
              </a:rPr>
              <a:t>1, 2 </a:t>
            </a:r>
            <a:endParaRPr lang="en-US" dirty="0">
              <a:solidFill>
                <a:schemeClr val="tx1"/>
              </a:solidFill>
            </a:endParaRPr>
          </a:p>
          <a:p>
            <a:pPr marL="0" lvl="0" indent="0" algn="l" rtl="0">
              <a:spcBef>
                <a:spcPts val="0"/>
              </a:spcBef>
              <a:spcAft>
                <a:spcPts val="1600"/>
              </a:spcAft>
              <a:buNone/>
            </a:pPr>
            <a:endParaRPr lang="en-US" dirty="0">
              <a:solidFill>
                <a:schemeClr val="accent3"/>
              </a:solidFill>
            </a:endParaRPr>
          </a:p>
          <a:p>
            <a:pPr marL="0" indent="0">
              <a:spcAft>
                <a:spcPts val="1600"/>
              </a:spcAft>
              <a:buNone/>
            </a:pPr>
            <a:r>
              <a:rPr lang="en-US" dirty="0"/>
              <a:t>People are </a:t>
            </a:r>
            <a:r>
              <a:rPr lang="en-US" i="1" dirty="0"/>
              <a:t>strongly</a:t>
            </a:r>
            <a:r>
              <a:rPr lang="en-US" dirty="0"/>
              <a:t> motivated to </a:t>
            </a:r>
            <a:r>
              <a:rPr lang="en-US" u="sng" dirty="0"/>
              <a:t>enhance</a:t>
            </a:r>
            <a:r>
              <a:rPr lang="en-US" dirty="0"/>
              <a:t> and </a:t>
            </a:r>
            <a:r>
              <a:rPr lang="en-US" u="sng" dirty="0"/>
              <a:t>protect</a:t>
            </a:r>
            <a:r>
              <a:rPr lang="en-US" dirty="0"/>
              <a:t> their </a:t>
            </a:r>
            <a:r>
              <a:rPr lang="en-US" dirty="0">
                <a:solidFill>
                  <a:schemeClr val="accent3"/>
                </a:solidFill>
              </a:rPr>
              <a:t>favorable self-concept </a:t>
            </a:r>
            <a:r>
              <a:rPr lang="en-US" baseline="30000" dirty="0">
                <a:solidFill>
                  <a:schemeClr val="tx1"/>
                </a:solidFill>
              </a:rPr>
              <a:t>3, 4, 5</a:t>
            </a:r>
            <a:endParaRPr lang="en-US" dirty="0">
              <a:solidFill>
                <a:schemeClr val="tx1"/>
              </a:solidFill>
            </a:endParaRPr>
          </a:p>
          <a:p>
            <a:pPr marL="0" indent="0">
              <a:spcAft>
                <a:spcPts val="1600"/>
              </a:spcAft>
              <a:buNone/>
            </a:pPr>
            <a:endParaRPr lang="en-US" dirty="0">
              <a:solidFill>
                <a:schemeClr val="accent3"/>
              </a:solidFill>
            </a:endParaRPr>
          </a:p>
          <a:p>
            <a:pPr marL="0" indent="0">
              <a:spcAft>
                <a:spcPts val="1600"/>
              </a:spcAft>
              <a:buNone/>
            </a:pPr>
            <a:r>
              <a:rPr lang="en-US" b="1" dirty="0"/>
              <a:t>QUESTION: </a:t>
            </a:r>
            <a:r>
              <a:rPr lang="en-US" dirty="0"/>
              <a:t>Why is it that people can cheat without damaging their favorable self-concept?</a:t>
            </a:r>
          </a:p>
        </p:txBody>
      </p:sp>
      <p:sp>
        <p:nvSpPr>
          <p:cNvPr id="2" name="Text Placeholder 1">
            <a:extLst>
              <a:ext uri="{FF2B5EF4-FFF2-40B4-BE49-F238E27FC236}">
                <a16:creationId xmlns:a16="http://schemas.microsoft.com/office/drawing/2014/main" id="{CA02E9E0-8620-FB45-A73C-79688DD1A4EB}"/>
              </a:ext>
            </a:extLst>
          </p:cNvPr>
          <p:cNvSpPr>
            <a:spLocks noGrp="1"/>
          </p:cNvSpPr>
          <p:nvPr>
            <p:ph type="body" idx="2"/>
          </p:nvPr>
        </p:nvSpPr>
        <p:spPr>
          <a:xfrm>
            <a:off x="4757176" y="960100"/>
            <a:ext cx="3570900" cy="3560375"/>
          </a:xfrm>
        </p:spPr>
        <p:txBody>
          <a:bodyPr/>
          <a:lstStyle/>
          <a:p>
            <a:pPr marL="139700" indent="0">
              <a:buNone/>
            </a:pPr>
            <a:r>
              <a:rPr lang="en-US" b="1" dirty="0">
                <a:solidFill>
                  <a:schemeClr val="accent3"/>
                </a:solidFill>
              </a:rPr>
              <a:t>H1: Cheating is associated with amplified estimates of prior knowledge</a:t>
            </a:r>
          </a:p>
          <a:p>
            <a:pPr marL="139700" indent="0">
              <a:buNone/>
            </a:pPr>
            <a:endParaRPr lang="en-US" b="1" dirty="0">
              <a:solidFill>
                <a:schemeClr val="accent3"/>
              </a:solidFill>
            </a:endParaRPr>
          </a:p>
          <a:p>
            <a:pPr marL="139700" indent="0">
              <a:buNone/>
            </a:pPr>
            <a:endParaRPr lang="en-US" dirty="0"/>
          </a:p>
          <a:p>
            <a:pPr marL="139700" indent="0">
              <a:buNone/>
            </a:pPr>
            <a:r>
              <a:rPr lang="en-US" b="1" dirty="0">
                <a:solidFill>
                  <a:schemeClr val="accent3"/>
                </a:solidFill>
              </a:rPr>
              <a:t>H2: Cheaters, relative to those who do not cheat, will be more likely to believe the knew the correct answers all along </a:t>
            </a:r>
            <a:endParaRPr lang="en-US" sz="1000" b="1" dirty="0">
              <a:solidFill>
                <a:schemeClr val="accent3"/>
              </a:solidFill>
            </a:endParaRPr>
          </a:p>
          <a:p>
            <a:pPr marL="139700" indent="0">
              <a:buNone/>
            </a:pPr>
            <a:endParaRPr lang="en-US" dirty="0"/>
          </a:p>
          <a:p>
            <a:pPr marL="139700" indent="0">
              <a:buNone/>
            </a:pPr>
            <a:endParaRPr lang="en-US" dirty="0"/>
          </a:p>
        </p:txBody>
      </p:sp>
      <p:sp>
        <p:nvSpPr>
          <p:cNvPr id="122" name="Google Shape;122;p2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Introduction</a:t>
            </a:r>
            <a:endParaRPr dirty="0"/>
          </a:p>
        </p:txBody>
      </p:sp>
      <p:sp>
        <p:nvSpPr>
          <p:cNvPr id="3" name="TextBox 2">
            <a:extLst>
              <a:ext uri="{FF2B5EF4-FFF2-40B4-BE49-F238E27FC236}">
                <a16:creationId xmlns:a16="http://schemas.microsoft.com/office/drawing/2014/main" id="{9CEA67C6-4A63-8C49-BAAF-B8E9085D1F3A}"/>
              </a:ext>
            </a:extLst>
          </p:cNvPr>
          <p:cNvSpPr txBox="1"/>
          <p:nvPr/>
        </p:nvSpPr>
        <p:spPr>
          <a:xfrm>
            <a:off x="7645838" y="50511"/>
            <a:ext cx="1364476" cy="307777"/>
          </a:xfrm>
          <a:prstGeom prst="rect">
            <a:avLst/>
          </a:prstGeom>
          <a:noFill/>
        </p:spPr>
        <p:txBody>
          <a:bodyPr wrap="none" rtlCol="0">
            <a:spAutoFit/>
          </a:bodyPr>
          <a:lstStyle/>
          <a:p>
            <a:r>
              <a:rPr lang="en-US" dirty="0">
                <a:solidFill>
                  <a:srgbClr val="000000">
                    <a:alpha val="64000"/>
                  </a:srgbClr>
                </a:solidFill>
                <a:latin typeface="Century Gothic" panose="020B0502020202020204" pitchFamily="34" charset="0"/>
              </a:rPr>
              <a:t>#3037 - Stone</a:t>
            </a:r>
          </a:p>
        </p:txBody>
      </p:sp>
      <p:sp>
        <p:nvSpPr>
          <p:cNvPr id="4" name="TextBox 3">
            <a:extLst>
              <a:ext uri="{FF2B5EF4-FFF2-40B4-BE49-F238E27FC236}">
                <a16:creationId xmlns:a16="http://schemas.microsoft.com/office/drawing/2014/main" id="{7A30ACD3-4A6B-5449-BE92-F71E1FDCF5F0}"/>
              </a:ext>
            </a:extLst>
          </p:cNvPr>
          <p:cNvSpPr txBox="1"/>
          <p:nvPr/>
        </p:nvSpPr>
        <p:spPr>
          <a:xfrm>
            <a:off x="133700" y="4678702"/>
            <a:ext cx="7638700" cy="400110"/>
          </a:xfrm>
          <a:prstGeom prst="rect">
            <a:avLst/>
          </a:prstGeom>
          <a:noFill/>
        </p:spPr>
        <p:txBody>
          <a:bodyPr wrap="square" rtlCol="0">
            <a:spAutoFit/>
          </a:bodyPr>
          <a:lstStyle/>
          <a:p>
            <a:r>
              <a:rPr lang="en-US" sz="1000" dirty="0"/>
              <a:t>1) McCabe, Trevino, &amp; Butterfield, 2001; 2) McCabe &amp; Trevino, 1997; 3) Stanley &amp; </a:t>
            </a:r>
            <a:r>
              <a:rPr lang="en-US" sz="1000" dirty="0" err="1"/>
              <a:t>DeBrigard</a:t>
            </a:r>
            <a:r>
              <a:rPr lang="en-US" sz="1000" dirty="0"/>
              <a:t>, 2019; 4) Stanley, </a:t>
            </a:r>
            <a:r>
              <a:rPr lang="en-US" sz="1000" dirty="0" err="1"/>
              <a:t>Henne</a:t>
            </a:r>
            <a:r>
              <a:rPr lang="en-US" sz="1000" dirty="0"/>
              <a:t>, &amp; </a:t>
            </a:r>
            <a:r>
              <a:rPr lang="en-US" sz="1000" dirty="0" err="1"/>
              <a:t>DeBrigard</a:t>
            </a:r>
            <a:r>
              <a:rPr lang="en-US" sz="1000" dirty="0"/>
              <a:t> 2019; 5) Aquino &amp; Reed, 2002</a:t>
            </a:r>
          </a:p>
        </p:txBody>
      </p:sp>
      <p:pic>
        <p:nvPicPr>
          <p:cNvPr id="29" name="Audio 28">
            <a:hlinkClick r:id="" action="ppaction://media"/>
            <a:extLst>
              <a:ext uri="{FF2B5EF4-FFF2-40B4-BE49-F238E27FC236}">
                <a16:creationId xmlns:a16="http://schemas.microsoft.com/office/drawing/2014/main" id="{928D0213-CB22-1040-A557-8A82C03E43E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78800" y="4178300"/>
            <a:ext cx="812800" cy="812800"/>
          </a:xfrm>
          <a:prstGeom prst="rect">
            <a:avLst/>
          </a:prstGeom>
        </p:spPr>
      </p:pic>
    </p:spTree>
    <p:custDataLst>
      <p:tags r:id="rId1"/>
    </p:custDataLst>
  </p:cSld>
  <p:clrMapOvr>
    <a:masterClrMapping/>
  </p:clrMapOvr>
  <p:transition spd="med" advTm="8325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p:nvPr/>
        </p:nvSpPr>
        <p:spPr>
          <a:xfrm>
            <a:off x="0" y="447850"/>
            <a:ext cx="3119100" cy="268800"/>
          </a:xfrm>
          <a:prstGeom prst="rect">
            <a:avLst/>
          </a:prstGeom>
          <a:solidFill>
            <a:srgbClr val="FF3D3D">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5"/>
          <p:cNvSpPr txBox="1">
            <a:spLocks noGrp="1"/>
          </p:cNvSpPr>
          <p:nvPr>
            <p:ph type="body" idx="1"/>
          </p:nvPr>
        </p:nvSpPr>
        <p:spPr>
          <a:xfrm>
            <a:off x="74694" y="813600"/>
            <a:ext cx="8994614" cy="412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 </a:t>
            </a:r>
          </a:p>
          <a:p>
            <a:pPr marL="0" lvl="0" indent="0" algn="l" rtl="0">
              <a:spcBef>
                <a:spcPts val="0"/>
              </a:spcBef>
              <a:spcAft>
                <a:spcPts val="1600"/>
              </a:spcAft>
              <a:buNone/>
            </a:pPr>
            <a:endParaRPr lang="en-US" dirty="0"/>
          </a:p>
        </p:txBody>
      </p:sp>
      <p:sp>
        <p:nvSpPr>
          <p:cNvPr id="122" name="Google Shape;122;p2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STUDY 1</a:t>
            </a:r>
            <a:endParaRPr dirty="0"/>
          </a:p>
        </p:txBody>
      </p:sp>
      <p:pic>
        <p:nvPicPr>
          <p:cNvPr id="5" name="Picture 4" descr="A picture containing graphical user interface, text, application&#10;&#10;Description automatically generated">
            <a:extLst>
              <a:ext uri="{FF2B5EF4-FFF2-40B4-BE49-F238E27FC236}">
                <a16:creationId xmlns:a16="http://schemas.microsoft.com/office/drawing/2014/main" id="{453BAD06-D6D1-F648-ADF5-31FC85B5242D}"/>
              </a:ext>
            </a:extLst>
          </p:cNvPr>
          <p:cNvPicPr>
            <a:picLocks noChangeAspect="1"/>
          </p:cNvPicPr>
          <p:nvPr/>
        </p:nvPicPr>
        <p:blipFill>
          <a:blip r:embed="rId6"/>
          <a:stretch>
            <a:fillRect/>
          </a:stretch>
        </p:blipFill>
        <p:spPr>
          <a:xfrm>
            <a:off x="320946" y="1034713"/>
            <a:ext cx="3906497" cy="1357114"/>
          </a:xfrm>
          <a:prstGeom prst="rect">
            <a:avLst/>
          </a:prstGeom>
          <a:ln>
            <a:noFill/>
          </a:ln>
          <a:effectLst>
            <a:outerShdw blurRad="190500" algn="tl" rotWithShape="0">
              <a:srgbClr val="000000">
                <a:alpha val="70000"/>
              </a:srgbClr>
            </a:outerShdw>
          </a:effectLst>
        </p:spPr>
      </p:pic>
      <p:pic>
        <p:nvPicPr>
          <p:cNvPr id="8" name="Picture 7" descr="Graphical user interface, text, application&#10;&#10;Description automatically generated">
            <a:extLst>
              <a:ext uri="{FF2B5EF4-FFF2-40B4-BE49-F238E27FC236}">
                <a16:creationId xmlns:a16="http://schemas.microsoft.com/office/drawing/2014/main" id="{A28680BA-4692-E44C-9DD5-F4A9EBE57E3F}"/>
              </a:ext>
            </a:extLst>
          </p:cNvPr>
          <p:cNvPicPr>
            <a:picLocks noChangeAspect="1"/>
          </p:cNvPicPr>
          <p:nvPr/>
        </p:nvPicPr>
        <p:blipFill rotWithShape="1">
          <a:blip r:embed="rId7"/>
          <a:srcRect t="16047" b="20386"/>
          <a:stretch/>
        </p:blipFill>
        <p:spPr>
          <a:xfrm>
            <a:off x="4964224" y="689777"/>
            <a:ext cx="3858830" cy="1833498"/>
          </a:xfrm>
          <a:prstGeom prst="rect">
            <a:avLst/>
          </a:prstGeom>
          <a:ln>
            <a:noFill/>
          </a:ln>
          <a:effectLst>
            <a:outerShdw blurRad="292100" dist="139700" dir="2700000" algn="tl" rotWithShape="0">
              <a:srgbClr val="333333">
                <a:alpha val="65000"/>
              </a:srgbClr>
            </a:outerShdw>
          </a:effectLst>
        </p:spPr>
      </p:pic>
      <p:sp>
        <p:nvSpPr>
          <p:cNvPr id="9" name="Right Arrow 8">
            <a:extLst>
              <a:ext uri="{FF2B5EF4-FFF2-40B4-BE49-F238E27FC236}">
                <a16:creationId xmlns:a16="http://schemas.microsoft.com/office/drawing/2014/main" id="{CBF9457D-6697-A546-97E5-C806BFDB9CB7}"/>
              </a:ext>
            </a:extLst>
          </p:cNvPr>
          <p:cNvSpPr/>
          <p:nvPr/>
        </p:nvSpPr>
        <p:spPr>
          <a:xfrm>
            <a:off x="4368345" y="1278975"/>
            <a:ext cx="496800" cy="290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559;p41">
            <a:extLst>
              <a:ext uri="{FF2B5EF4-FFF2-40B4-BE49-F238E27FC236}">
                <a16:creationId xmlns:a16="http://schemas.microsoft.com/office/drawing/2014/main" id="{128E849A-B610-524F-B63B-D1281B4833E3}"/>
              </a:ext>
            </a:extLst>
          </p:cNvPr>
          <p:cNvSpPr txBox="1">
            <a:spLocks/>
          </p:cNvSpPr>
          <p:nvPr/>
        </p:nvSpPr>
        <p:spPr>
          <a:xfrm>
            <a:off x="-38333" y="2635277"/>
            <a:ext cx="5711233" cy="5079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buSzPts val="1100"/>
              <a:buFont typeface="Arial"/>
              <a:buNone/>
            </a:pPr>
            <a:r>
              <a:rPr lang="en-US" sz="1400" dirty="0"/>
              <a:t>Participants cheated on roughly </a:t>
            </a:r>
            <a:r>
              <a:rPr lang="en-US" sz="2200" b="1" dirty="0">
                <a:solidFill>
                  <a:schemeClr val="accent3"/>
                </a:solidFill>
              </a:rPr>
              <a:t>14% </a:t>
            </a:r>
            <a:r>
              <a:rPr lang="en-US" sz="1400" dirty="0"/>
              <a:t>of the questions</a:t>
            </a:r>
          </a:p>
          <a:p>
            <a:pPr marL="0" indent="0">
              <a:spcBef>
                <a:spcPts val="1600"/>
              </a:spcBef>
              <a:spcAft>
                <a:spcPts val="1600"/>
              </a:spcAft>
              <a:buFont typeface="Poppins"/>
              <a:buNone/>
            </a:pPr>
            <a:endParaRPr lang="en-US" sz="1200" dirty="0"/>
          </a:p>
        </p:txBody>
      </p:sp>
      <p:sp>
        <p:nvSpPr>
          <p:cNvPr id="14" name="Google Shape;559;p41">
            <a:extLst>
              <a:ext uri="{FF2B5EF4-FFF2-40B4-BE49-F238E27FC236}">
                <a16:creationId xmlns:a16="http://schemas.microsoft.com/office/drawing/2014/main" id="{80EA0130-767C-C846-8548-837262D93631}"/>
              </a:ext>
            </a:extLst>
          </p:cNvPr>
          <p:cNvSpPr txBox="1">
            <a:spLocks/>
          </p:cNvSpPr>
          <p:nvPr/>
        </p:nvSpPr>
        <p:spPr>
          <a:xfrm>
            <a:off x="0" y="3137191"/>
            <a:ext cx="5296654" cy="5825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buSzPts val="1100"/>
              <a:buFont typeface="Arial"/>
              <a:buNone/>
            </a:pPr>
            <a:r>
              <a:rPr lang="en-US" sz="1400" dirty="0">
                <a:solidFill>
                  <a:schemeClr val="accent3"/>
                </a:solidFill>
              </a:rPr>
              <a:t>H1: Cheating is associated with amplified estimates of prior knowledge</a:t>
            </a:r>
          </a:p>
          <a:p>
            <a:pPr marL="0" indent="0">
              <a:buSzPts val="1100"/>
              <a:buFont typeface="Arial"/>
              <a:buNone/>
            </a:pPr>
            <a:endParaRPr lang="en-US" sz="1000" dirty="0">
              <a:solidFill>
                <a:schemeClr val="accent1"/>
              </a:solidFill>
            </a:endParaRPr>
          </a:p>
          <a:p>
            <a:pPr marL="0" indent="0" algn="ctr">
              <a:spcBef>
                <a:spcPts val="1600"/>
              </a:spcBef>
              <a:spcAft>
                <a:spcPts val="1600"/>
              </a:spcAft>
              <a:buFont typeface="Poppins"/>
              <a:buNone/>
            </a:pPr>
            <a:endParaRPr lang="en-US" sz="1200" dirty="0"/>
          </a:p>
        </p:txBody>
      </p:sp>
      <p:graphicFrame>
        <p:nvGraphicFramePr>
          <p:cNvPr id="4" name="Chart 3">
            <a:extLst>
              <a:ext uri="{FF2B5EF4-FFF2-40B4-BE49-F238E27FC236}">
                <a16:creationId xmlns:a16="http://schemas.microsoft.com/office/drawing/2014/main" id="{75B2920B-22E8-A74A-A621-5678D6B30D32}"/>
              </a:ext>
            </a:extLst>
          </p:cNvPr>
          <p:cNvGraphicFramePr/>
          <p:nvPr>
            <p:extLst>
              <p:ext uri="{D42A27DB-BD31-4B8C-83A1-F6EECF244321}">
                <p14:modId xmlns:p14="http://schemas.microsoft.com/office/powerpoint/2010/main" val="3626063"/>
              </p:ext>
            </p:extLst>
          </p:nvPr>
        </p:nvGraphicFramePr>
        <p:xfrm>
          <a:off x="5559872" y="2571750"/>
          <a:ext cx="3054021" cy="2215498"/>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a:extLst>
              <a:ext uri="{FF2B5EF4-FFF2-40B4-BE49-F238E27FC236}">
                <a16:creationId xmlns:a16="http://schemas.microsoft.com/office/drawing/2014/main" id="{5E0FC732-A38C-8B4E-90B4-9DE0AC95117F}"/>
              </a:ext>
            </a:extLst>
          </p:cNvPr>
          <p:cNvSpPr txBox="1"/>
          <p:nvPr/>
        </p:nvSpPr>
        <p:spPr>
          <a:xfrm>
            <a:off x="14391861" y="609600"/>
            <a:ext cx="184731" cy="307777"/>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7818F12C-4ABC-264C-ADA4-3571B1802B13}"/>
              </a:ext>
            </a:extLst>
          </p:cNvPr>
          <p:cNvSpPr txBox="1"/>
          <p:nvPr/>
        </p:nvSpPr>
        <p:spPr>
          <a:xfrm>
            <a:off x="15849600" y="1192696"/>
            <a:ext cx="184731" cy="307777"/>
          </a:xfrm>
          <a:prstGeom prst="rect">
            <a:avLst/>
          </a:prstGeom>
          <a:noFill/>
        </p:spPr>
        <p:txBody>
          <a:bodyPr wrap="none" rtlCol="0">
            <a:spAutoFit/>
          </a:bodyPr>
          <a:lstStyle/>
          <a:p>
            <a:endParaRPr lang="en-US" dirty="0"/>
          </a:p>
        </p:txBody>
      </p:sp>
      <p:sp>
        <p:nvSpPr>
          <p:cNvPr id="18" name="Google Shape;559;p41">
            <a:extLst>
              <a:ext uri="{FF2B5EF4-FFF2-40B4-BE49-F238E27FC236}">
                <a16:creationId xmlns:a16="http://schemas.microsoft.com/office/drawing/2014/main" id="{6586E638-F655-0645-AC6C-91AB7A22071F}"/>
              </a:ext>
            </a:extLst>
          </p:cNvPr>
          <p:cNvSpPr txBox="1">
            <a:spLocks/>
          </p:cNvSpPr>
          <p:nvPr/>
        </p:nvSpPr>
        <p:spPr>
          <a:xfrm>
            <a:off x="0" y="3679499"/>
            <a:ext cx="5296654" cy="10552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buSzPts val="1100"/>
              <a:buFont typeface="Arial"/>
              <a:buNone/>
            </a:pPr>
            <a:r>
              <a:rPr lang="en-US" sz="1400" dirty="0"/>
              <a:t>People who most likely cheated were </a:t>
            </a:r>
            <a:r>
              <a:rPr lang="en-US" sz="1400" b="1" i="1" dirty="0">
                <a:solidFill>
                  <a:schemeClr val="accent3"/>
                </a:solidFill>
              </a:rPr>
              <a:t>more likely </a:t>
            </a:r>
            <a:r>
              <a:rPr lang="en-US" sz="1400" dirty="0">
                <a:solidFill>
                  <a:schemeClr val="tx1"/>
                </a:solidFill>
              </a:rPr>
              <a:t>to report that they knew the correct answer all along </a:t>
            </a:r>
            <a:r>
              <a:rPr lang="en-US" sz="1000" dirty="0"/>
              <a:t>(N=147, </a:t>
            </a:r>
            <a:r>
              <a:rPr lang="en-US" sz="1000" i="1" dirty="0"/>
              <a:t>b</a:t>
            </a:r>
            <a:r>
              <a:rPr lang="en-US" sz="1000" dirty="0"/>
              <a:t>=3.20, </a:t>
            </a:r>
            <a:r>
              <a:rPr lang="en-US" sz="1000" i="1" dirty="0"/>
              <a:t>SE</a:t>
            </a:r>
            <a:r>
              <a:rPr lang="en-US" sz="1000" dirty="0"/>
              <a:t>=.10, </a:t>
            </a:r>
            <a:r>
              <a:rPr lang="en-US" sz="1000" i="1" dirty="0"/>
              <a:t>t</a:t>
            </a:r>
            <a:r>
              <a:rPr lang="en-US" sz="1000" dirty="0"/>
              <a:t>=31.53, </a:t>
            </a:r>
            <a:r>
              <a:rPr lang="en-US" sz="1000" i="1" dirty="0"/>
              <a:t>p</a:t>
            </a:r>
            <a:r>
              <a:rPr lang="en-US" sz="1000" dirty="0"/>
              <a:t>&lt;.001, 95% CI = [2.99, 3.42]). </a:t>
            </a:r>
          </a:p>
          <a:p>
            <a:pPr marL="0" indent="0" algn="ctr">
              <a:spcBef>
                <a:spcPts val="1600"/>
              </a:spcBef>
              <a:spcAft>
                <a:spcPts val="1600"/>
              </a:spcAft>
              <a:buFont typeface="Poppins"/>
              <a:buNone/>
            </a:pPr>
            <a:endParaRPr lang="en-US" sz="1200" dirty="0"/>
          </a:p>
        </p:txBody>
      </p:sp>
      <p:sp>
        <p:nvSpPr>
          <p:cNvPr id="16" name="TextBox 15">
            <a:extLst>
              <a:ext uri="{FF2B5EF4-FFF2-40B4-BE49-F238E27FC236}">
                <a16:creationId xmlns:a16="http://schemas.microsoft.com/office/drawing/2014/main" id="{BFAD7277-B599-4046-9B8B-7C5BBBDFF1C2}"/>
              </a:ext>
            </a:extLst>
          </p:cNvPr>
          <p:cNvSpPr txBox="1"/>
          <p:nvPr/>
        </p:nvSpPr>
        <p:spPr>
          <a:xfrm>
            <a:off x="7663240" y="0"/>
            <a:ext cx="1364476" cy="307777"/>
          </a:xfrm>
          <a:prstGeom prst="rect">
            <a:avLst/>
          </a:prstGeom>
          <a:noFill/>
        </p:spPr>
        <p:txBody>
          <a:bodyPr wrap="none" rtlCol="0">
            <a:spAutoFit/>
          </a:bodyPr>
          <a:lstStyle/>
          <a:p>
            <a:r>
              <a:rPr lang="en-US" dirty="0">
                <a:solidFill>
                  <a:srgbClr val="000000">
                    <a:alpha val="64000"/>
                  </a:srgbClr>
                </a:solidFill>
                <a:latin typeface="Century Gothic" panose="020B0502020202020204" pitchFamily="34" charset="0"/>
              </a:rPr>
              <a:t>#3037 - Stone</a:t>
            </a:r>
          </a:p>
        </p:txBody>
      </p:sp>
      <p:pic>
        <p:nvPicPr>
          <p:cNvPr id="29" name="Audio 28">
            <a:hlinkClick r:id="" action="ppaction://media"/>
            <a:extLst>
              <a:ext uri="{FF2B5EF4-FFF2-40B4-BE49-F238E27FC236}">
                <a16:creationId xmlns:a16="http://schemas.microsoft.com/office/drawing/2014/main" id="{94134209-C8C0-3E45-824B-8A730053F6D5}"/>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178800" y="4178300"/>
            <a:ext cx="812800" cy="812800"/>
          </a:xfrm>
          <a:prstGeom prst="rect">
            <a:avLst/>
          </a:prstGeom>
        </p:spPr>
      </p:pic>
    </p:spTree>
    <p:custDataLst>
      <p:tags r:id="rId1"/>
    </p:custDataLst>
    <p:extLst>
      <p:ext uri="{BB962C8B-B14F-4D97-AF65-F5344CB8AC3E}">
        <p14:creationId xmlns:p14="http://schemas.microsoft.com/office/powerpoint/2010/main" val="4138511060"/>
      </p:ext>
    </p:extLst>
  </p:cSld>
  <p:clrMapOvr>
    <a:masterClrMapping/>
  </p:clrMapOvr>
  <p:transition spd="med" advTm="62232">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29"/>
                </p:tgtEl>
              </p:cMediaNode>
            </p:audio>
          </p:childTnLst>
        </p:cTn>
      </p:par>
    </p:tnLst>
    <p:bldLst>
      <p:bldP spid="9" grpId="0" animBg="1"/>
      <p:bldP spid="10" grpId="0"/>
      <p:bldP spid="14" grpId="0"/>
      <p:bldGraphic spid="4" grpId="0">
        <p:bldAsOne/>
      </p:bldGraphic>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p:nvPr/>
        </p:nvSpPr>
        <p:spPr>
          <a:xfrm>
            <a:off x="0" y="447850"/>
            <a:ext cx="3119100" cy="268800"/>
          </a:xfrm>
          <a:prstGeom prst="rect">
            <a:avLst/>
          </a:prstGeom>
          <a:solidFill>
            <a:srgbClr val="FF3D3D">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5"/>
          <p:cNvSpPr txBox="1">
            <a:spLocks noGrp="1"/>
          </p:cNvSpPr>
          <p:nvPr>
            <p:ph type="body" idx="1"/>
          </p:nvPr>
        </p:nvSpPr>
        <p:spPr>
          <a:xfrm>
            <a:off x="74694" y="813600"/>
            <a:ext cx="8994614" cy="412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 </a:t>
            </a:r>
          </a:p>
          <a:p>
            <a:pPr marL="0" lvl="0" indent="0" algn="l" rtl="0">
              <a:spcBef>
                <a:spcPts val="0"/>
              </a:spcBef>
              <a:spcAft>
                <a:spcPts val="1600"/>
              </a:spcAft>
              <a:buNone/>
            </a:pPr>
            <a:endParaRPr lang="en-US" dirty="0"/>
          </a:p>
        </p:txBody>
      </p:sp>
      <p:sp>
        <p:nvSpPr>
          <p:cNvPr id="122" name="Google Shape;122;p2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STUDY 2</a:t>
            </a:r>
            <a:endParaRPr dirty="0"/>
          </a:p>
        </p:txBody>
      </p:sp>
      <p:sp>
        <p:nvSpPr>
          <p:cNvPr id="4" name="TextBox 3">
            <a:extLst>
              <a:ext uri="{FF2B5EF4-FFF2-40B4-BE49-F238E27FC236}">
                <a16:creationId xmlns:a16="http://schemas.microsoft.com/office/drawing/2014/main" id="{1960D370-74E1-5F46-909B-BA3D3410660B}"/>
              </a:ext>
            </a:extLst>
          </p:cNvPr>
          <p:cNvSpPr txBox="1"/>
          <p:nvPr/>
        </p:nvSpPr>
        <p:spPr>
          <a:xfrm>
            <a:off x="1139394" y="826118"/>
            <a:ext cx="1877437" cy="307777"/>
          </a:xfrm>
          <a:prstGeom prst="rect">
            <a:avLst/>
          </a:prstGeom>
          <a:noFill/>
        </p:spPr>
        <p:txBody>
          <a:bodyPr wrap="none" rtlCol="0">
            <a:spAutoFit/>
          </a:bodyPr>
          <a:lstStyle/>
          <a:p>
            <a:r>
              <a:rPr lang="en-US" b="1" dirty="0">
                <a:solidFill>
                  <a:schemeClr val="accent3"/>
                </a:solidFill>
              </a:rPr>
              <a:t>CONTROL</a:t>
            </a:r>
            <a:r>
              <a:rPr lang="en-US" dirty="0"/>
              <a:t> Condition</a:t>
            </a:r>
          </a:p>
        </p:txBody>
      </p:sp>
      <p:sp>
        <p:nvSpPr>
          <p:cNvPr id="20" name="Google Shape;559;p41">
            <a:extLst>
              <a:ext uri="{FF2B5EF4-FFF2-40B4-BE49-F238E27FC236}">
                <a16:creationId xmlns:a16="http://schemas.microsoft.com/office/drawing/2014/main" id="{D40C638F-F84D-3A46-B13D-DEACEE2EAD2A}"/>
              </a:ext>
            </a:extLst>
          </p:cNvPr>
          <p:cNvSpPr txBox="1">
            <a:spLocks/>
          </p:cNvSpPr>
          <p:nvPr/>
        </p:nvSpPr>
        <p:spPr>
          <a:xfrm>
            <a:off x="74692" y="3071933"/>
            <a:ext cx="5296654" cy="10552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lgn="ctr">
              <a:spcBef>
                <a:spcPts val="1600"/>
              </a:spcBef>
              <a:spcAft>
                <a:spcPts val="1600"/>
              </a:spcAft>
              <a:buFont typeface="Poppins"/>
              <a:buNone/>
            </a:pPr>
            <a:endParaRPr lang="en-US" sz="1200" dirty="0"/>
          </a:p>
        </p:txBody>
      </p:sp>
      <p:sp>
        <p:nvSpPr>
          <p:cNvPr id="21" name="Google Shape;559;p41">
            <a:extLst>
              <a:ext uri="{FF2B5EF4-FFF2-40B4-BE49-F238E27FC236}">
                <a16:creationId xmlns:a16="http://schemas.microsoft.com/office/drawing/2014/main" id="{5534C830-D44E-6B44-902B-A1BE57368770}"/>
              </a:ext>
            </a:extLst>
          </p:cNvPr>
          <p:cNvSpPr txBox="1">
            <a:spLocks/>
          </p:cNvSpPr>
          <p:nvPr/>
        </p:nvSpPr>
        <p:spPr>
          <a:xfrm>
            <a:off x="3170873" y="3386759"/>
            <a:ext cx="5296654" cy="7231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buSzPts val="1100"/>
              <a:buFont typeface="Arial"/>
              <a:buNone/>
            </a:pPr>
            <a:r>
              <a:rPr lang="en-US" sz="1400" dirty="0"/>
              <a:t>People who most likely cheated were </a:t>
            </a:r>
            <a:r>
              <a:rPr lang="en-US" sz="1400" b="1" i="1" dirty="0">
                <a:solidFill>
                  <a:schemeClr val="accent3"/>
                </a:solidFill>
              </a:rPr>
              <a:t>more likely </a:t>
            </a:r>
            <a:r>
              <a:rPr lang="en-US" sz="1400" dirty="0">
                <a:solidFill>
                  <a:schemeClr val="tx1"/>
                </a:solidFill>
              </a:rPr>
              <a:t>to report that they knew the correct answer all along </a:t>
            </a:r>
            <a:r>
              <a:rPr lang="en-US" sz="1000" dirty="0"/>
              <a:t>(N=150, </a:t>
            </a:r>
            <a:r>
              <a:rPr lang="en-US" sz="1000" i="1" dirty="0"/>
              <a:t>b</a:t>
            </a:r>
            <a:r>
              <a:rPr lang="en-US" sz="1000" dirty="0"/>
              <a:t>=2.96, </a:t>
            </a:r>
            <a:r>
              <a:rPr lang="en-US" sz="1000" i="1" dirty="0"/>
              <a:t>SE</a:t>
            </a:r>
            <a:r>
              <a:rPr lang="en-US" sz="1000" dirty="0"/>
              <a:t>=.15, </a:t>
            </a:r>
            <a:r>
              <a:rPr lang="en-US" sz="1000" i="1" dirty="0"/>
              <a:t>t</a:t>
            </a:r>
            <a:r>
              <a:rPr lang="en-US" sz="1000" dirty="0"/>
              <a:t>=19.83, </a:t>
            </a:r>
            <a:r>
              <a:rPr lang="en-US" sz="1000" i="1" dirty="0"/>
              <a:t>p</a:t>
            </a:r>
            <a:r>
              <a:rPr lang="en-US" sz="1000" dirty="0"/>
              <a:t>&lt;.001, 95% CI = [2.66, 3.25]). </a:t>
            </a:r>
          </a:p>
          <a:p>
            <a:pPr marL="0" indent="0" algn="ctr">
              <a:spcBef>
                <a:spcPts val="1600"/>
              </a:spcBef>
              <a:spcAft>
                <a:spcPts val="1600"/>
              </a:spcAft>
              <a:buFont typeface="Poppins"/>
              <a:buNone/>
            </a:pPr>
            <a:endParaRPr lang="en-US" sz="1200" dirty="0"/>
          </a:p>
        </p:txBody>
      </p:sp>
      <p:sp>
        <p:nvSpPr>
          <p:cNvPr id="23" name="Google Shape;559;p41">
            <a:extLst>
              <a:ext uri="{FF2B5EF4-FFF2-40B4-BE49-F238E27FC236}">
                <a16:creationId xmlns:a16="http://schemas.microsoft.com/office/drawing/2014/main" id="{69513E0E-4E30-4B4D-ABAE-2FF2F6C0F5BD}"/>
              </a:ext>
            </a:extLst>
          </p:cNvPr>
          <p:cNvSpPr txBox="1">
            <a:spLocks/>
          </p:cNvSpPr>
          <p:nvPr/>
        </p:nvSpPr>
        <p:spPr>
          <a:xfrm>
            <a:off x="0" y="3058344"/>
            <a:ext cx="5296654" cy="7231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buSzPts val="1100"/>
              <a:buFont typeface="Arial"/>
              <a:buNone/>
            </a:pPr>
            <a:r>
              <a:rPr lang="en-US" sz="1400" dirty="0">
                <a:solidFill>
                  <a:schemeClr val="accent3"/>
                </a:solidFill>
              </a:rPr>
              <a:t>H2: Cheaters, relative to those who do not cheat, will be more likely to believe the knew the correct answers all along </a:t>
            </a:r>
            <a:endParaRPr lang="en-US" sz="1000" dirty="0">
              <a:solidFill>
                <a:schemeClr val="accent3"/>
              </a:solidFill>
            </a:endParaRPr>
          </a:p>
          <a:p>
            <a:pPr marL="0" indent="0" algn="ctr">
              <a:spcBef>
                <a:spcPts val="1600"/>
              </a:spcBef>
              <a:spcAft>
                <a:spcPts val="1600"/>
              </a:spcAft>
              <a:buFont typeface="Poppins"/>
              <a:buNone/>
            </a:pPr>
            <a:endParaRPr lang="en-US" sz="1200" dirty="0"/>
          </a:p>
        </p:txBody>
      </p:sp>
      <p:sp>
        <p:nvSpPr>
          <p:cNvPr id="24" name="Google Shape;559;p41">
            <a:extLst>
              <a:ext uri="{FF2B5EF4-FFF2-40B4-BE49-F238E27FC236}">
                <a16:creationId xmlns:a16="http://schemas.microsoft.com/office/drawing/2014/main" id="{E0EAF703-8ED5-A841-A9DE-FD4BBF9590AB}"/>
              </a:ext>
            </a:extLst>
          </p:cNvPr>
          <p:cNvSpPr txBox="1">
            <a:spLocks/>
          </p:cNvSpPr>
          <p:nvPr/>
        </p:nvSpPr>
        <p:spPr>
          <a:xfrm>
            <a:off x="432724" y="3872327"/>
            <a:ext cx="5296654" cy="7231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buSzPts val="1100"/>
              <a:buFont typeface="Arial"/>
              <a:buNone/>
            </a:pPr>
            <a:r>
              <a:rPr lang="en-US" sz="1400" dirty="0"/>
              <a:t>People with the opportunity to cheat reported</a:t>
            </a:r>
            <a:r>
              <a:rPr lang="en-US" sz="1400" dirty="0">
                <a:solidFill>
                  <a:schemeClr val="accent3"/>
                </a:solidFill>
              </a:rPr>
              <a:t> </a:t>
            </a:r>
            <a:r>
              <a:rPr lang="en-US" sz="1400" b="1" i="1" dirty="0">
                <a:solidFill>
                  <a:schemeClr val="accent3"/>
                </a:solidFill>
              </a:rPr>
              <a:t>higher</a:t>
            </a:r>
            <a:r>
              <a:rPr lang="en-US" sz="1400" dirty="0">
                <a:solidFill>
                  <a:schemeClr val="accent3"/>
                </a:solidFill>
              </a:rPr>
              <a:t> </a:t>
            </a:r>
            <a:r>
              <a:rPr lang="en-US" sz="1400" dirty="0"/>
              <a:t>knew-it-all-along judgements </a:t>
            </a:r>
            <a:r>
              <a:rPr lang="en-US" sz="1000" dirty="0"/>
              <a:t>(N=150, </a:t>
            </a:r>
            <a:r>
              <a:rPr lang="en-US" sz="1000" i="1" dirty="0"/>
              <a:t>b</a:t>
            </a:r>
            <a:r>
              <a:rPr lang="en-US" sz="1000" dirty="0"/>
              <a:t>=.63, </a:t>
            </a:r>
            <a:r>
              <a:rPr lang="en-US" sz="1000" i="1" dirty="0"/>
              <a:t>SE</a:t>
            </a:r>
            <a:r>
              <a:rPr lang="en-US" sz="1000" dirty="0"/>
              <a:t>=.17, </a:t>
            </a:r>
            <a:r>
              <a:rPr lang="en-US" sz="1000" i="1" dirty="0"/>
              <a:t>t</a:t>
            </a:r>
            <a:r>
              <a:rPr lang="en-US" sz="1000" dirty="0"/>
              <a:t>=3.76, </a:t>
            </a:r>
            <a:r>
              <a:rPr lang="en-US" sz="1000" i="1" dirty="0"/>
              <a:t>p</a:t>
            </a:r>
            <a:r>
              <a:rPr lang="en-US" sz="1000" dirty="0"/>
              <a:t>&lt;.001, 95% CI = [.33, 95]). </a:t>
            </a:r>
          </a:p>
          <a:p>
            <a:pPr marL="0" indent="0" algn="ctr">
              <a:spcBef>
                <a:spcPts val="1600"/>
              </a:spcBef>
              <a:spcAft>
                <a:spcPts val="1600"/>
              </a:spcAft>
              <a:buFont typeface="Poppins"/>
              <a:buNone/>
            </a:pPr>
            <a:endParaRPr lang="en-US" sz="1200" dirty="0"/>
          </a:p>
        </p:txBody>
      </p:sp>
      <p:pic>
        <p:nvPicPr>
          <p:cNvPr id="12" name="Picture 11" descr="Chart, box and whisker chart&#10;&#10;Description automatically generated">
            <a:extLst>
              <a:ext uri="{FF2B5EF4-FFF2-40B4-BE49-F238E27FC236}">
                <a16:creationId xmlns:a16="http://schemas.microsoft.com/office/drawing/2014/main" id="{E869D9BF-1F1A-D242-8937-034F7CDBD71A}"/>
              </a:ext>
            </a:extLst>
          </p:cNvPr>
          <p:cNvPicPr>
            <a:picLocks noChangeAspect="1"/>
          </p:cNvPicPr>
          <p:nvPr/>
        </p:nvPicPr>
        <p:blipFill>
          <a:blip r:embed="rId6"/>
          <a:stretch>
            <a:fillRect/>
          </a:stretch>
        </p:blipFill>
        <p:spPr>
          <a:xfrm>
            <a:off x="5777194" y="1033610"/>
            <a:ext cx="3085726" cy="3481882"/>
          </a:xfrm>
          <a:prstGeom prst="rect">
            <a:avLst/>
          </a:prstGeom>
          <a:ln>
            <a:noFill/>
          </a:ln>
          <a:effectLst>
            <a:outerShdw blurRad="292100" dist="139700" dir="2700000" algn="tl" rotWithShape="0">
              <a:srgbClr val="333333">
                <a:alpha val="65000"/>
              </a:srgbClr>
            </a:outerShdw>
          </a:effectLst>
        </p:spPr>
      </p:pic>
      <p:pic>
        <p:nvPicPr>
          <p:cNvPr id="14" name="Picture 13" descr="Graphical user interface, text, application&#10;&#10;Description automatically generated">
            <a:extLst>
              <a:ext uri="{FF2B5EF4-FFF2-40B4-BE49-F238E27FC236}">
                <a16:creationId xmlns:a16="http://schemas.microsoft.com/office/drawing/2014/main" id="{A7C135BF-47E9-9644-B412-67F43416F3BE}"/>
              </a:ext>
            </a:extLst>
          </p:cNvPr>
          <p:cNvPicPr>
            <a:picLocks noChangeAspect="1"/>
          </p:cNvPicPr>
          <p:nvPr/>
        </p:nvPicPr>
        <p:blipFill>
          <a:blip r:embed="rId7"/>
          <a:stretch>
            <a:fillRect/>
          </a:stretch>
        </p:blipFill>
        <p:spPr>
          <a:xfrm>
            <a:off x="119395" y="1111658"/>
            <a:ext cx="3917434" cy="1363446"/>
          </a:xfrm>
          <a:prstGeom prst="rect">
            <a:avLst/>
          </a:prstGeom>
        </p:spPr>
      </p:pic>
      <p:pic>
        <p:nvPicPr>
          <p:cNvPr id="11" name="Picture 10">
            <a:extLst>
              <a:ext uri="{FF2B5EF4-FFF2-40B4-BE49-F238E27FC236}">
                <a16:creationId xmlns:a16="http://schemas.microsoft.com/office/drawing/2014/main" id="{AE5B3EDA-ED26-B14F-BD62-60FFB4B5322A}"/>
              </a:ext>
            </a:extLst>
          </p:cNvPr>
          <p:cNvPicPr>
            <a:picLocks noChangeAspect="1"/>
          </p:cNvPicPr>
          <p:nvPr/>
        </p:nvPicPr>
        <p:blipFill rotWithShape="1">
          <a:blip r:embed="rId8"/>
          <a:srcRect t="31349" r="519" b="20061"/>
          <a:stretch/>
        </p:blipFill>
        <p:spPr>
          <a:xfrm>
            <a:off x="1172685" y="1883853"/>
            <a:ext cx="3892830" cy="911611"/>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953E0504-3CC0-E54C-916E-34C12CF7EBAF}"/>
              </a:ext>
            </a:extLst>
          </p:cNvPr>
          <p:cNvSpPr txBox="1"/>
          <p:nvPr/>
        </p:nvSpPr>
        <p:spPr>
          <a:xfrm>
            <a:off x="7785289" y="47335"/>
            <a:ext cx="1364476" cy="307777"/>
          </a:xfrm>
          <a:prstGeom prst="rect">
            <a:avLst/>
          </a:prstGeom>
          <a:noFill/>
        </p:spPr>
        <p:txBody>
          <a:bodyPr wrap="none" rtlCol="0">
            <a:spAutoFit/>
          </a:bodyPr>
          <a:lstStyle/>
          <a:p>
            <a:r>
              <a:rPr lang="en-US" dirty="0">
                <a:solidFill>
                  <a:srgbClr val="000000">
                    <a:alpha val="64000"/>
                  </a:srgbClr>
                </a:solidFill>
                <a:latin typeface="Century Gothic" panose="020B0502020202020204" pitchFamily="34" charset="0"/>
              </a:rPr>
              <a:t>#3037 - Stone</a:t>
            </a:r>
          </a:p>
        </p:txBody>
      </p:sp>
      <p:pic>
        <p:nvPicPr>
          <p:cNvPr id="17" name="Audio 16">
            <a:hlinkClick r:id="" action="ppaction://media"/>
            <a:extLst>
              <a:ext uri="{FF2B5EF4-FFF2-40B4-BE49-F238E27FC236}">
                <a16:creationId xmlns:a16="http://schemas.microsoft.com/office/drawing/2014/main" id="{EC85EDA9-DFE6-2C4A-8506-27E41CDA4F9E}"/>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178800" y="4178300"/>
            <a:ext cx="812800" cy="812800"/>
          </a:xfrm>
          <a:prstGeom prst="rect">
            <a:avLst/>
          </a:prstGeom>
        </p:spPr>
      </p:pic>
    </p:spTree>
    <p:custDataLst>
      <p:tags r:id="rId1"/>
    </p:custDataLst>
    <p:extLst>
      <p:ext uri="{BB962C8B-B14F-4D97-AF65-F5344CB8AC3E}">
        <p14:creationId xmlns:p14="http://schemas.microsoft.com/office/powerpoint/2010/main" val="186737408"/>
      </p:ext>
    </p:extLst>
  </p:cSld>
  <p:clrMapOvr>
    <a:masterClrMapping/>
  </p:clrMapOvr>
  <p:transition spd="med" advTm="6004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17"/>
                </p:tgtEl>
              </p:cMediaNode>
            </p:audio>
          </p:childTnLst>
        </p:cTn>
      </p:par>
    </p:tnLst>
    <p:bldLst>
      <p:bldP spid="4" grpId="0"/>
      <p:bldP spid="21" grpId="0"/>
      <p:bldP spid="21" grpId="1"/>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p:nvPr/>
        </p:nvSpPr>
        <p:spPr>
          <a:xfrm>
            <a:off x="0" y="447850"/>
            <a:ext cx="3119100" cy="268800"/>
          </a:xfrm>
          <a:prstGeom prst="rect">
            <a:avLst/>
          </a:prstGeom>
          <a:solidFill>
            <a:srgbClr val="FF3D3D">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25"/>
          <p:cNvSpPr txBox="1">
            <a:spLocks noGrp="1"/>
          </p:cNvSpPr>
          <p:nvPr>
            <p:ph type="body" idx="1"/>
          </p:nvPr>
        </p:nvSpPr>
        <p:spPr>
          <a:xfrm>
            <a:off x="74694" y="813600"/>
            <a:ext cx="8994614" cy="412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 </a:t>
            </a:r>
          </a:p>
          <a:p>
            <a:pPr marL="0" lvl="0" indent="0" algn="l" rtl="0">
              <a:spcBef>
                <a:spcPts val="0"/>
              </a:spcBef>
              <a:spcAft>
                <a:spcPts val="1600"/>
              </a:spcAft>
              <a:buNone/>
            </a:pPr>
            <a:endParaRPr lang="en-US" dirty="0"/>
          </a:p>
        </p:txBody>
      </p:sp>
      <p:sp>
        <p:nvSpPr>
          <p:cNvPr id="122" name="Google Shape;122;p2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Study 3</a:t>
            </a:r>
            <a:endParaRPr dirty="0"/>
          </a:p>
        </p:txBody>
      </p:sp>
      <p:sp>
        <p:nvSpPr>
          <p:cNvPr id="8" name="Google Shape;559;p41">
            <a:extLst>
              <a:ext uri="{FF2B5EF4-FFF2-40B4-BE49-F238E27FC236}">
                <a16:creationId xmlns:a16="http://schemas.microsoft.com/office/drawing/2014/main" id="{1E874C7E-444A-BA4A-9C84-80506A953677}"/>
              </a:ext>
            </a:extLst>
          </p:cNvPr>
          <p:cNvSpPr txBox="1">
            <a:spLocks/>
          </p:cNvSpPr>
          <p:nvPr/>
        </p:nvSpPr>
        <p:spPr>
          <a:xfrm>
            <a:off x="74692" y="3175412"/>
            <a:ext cx="5296654" cy="7231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buSzPts val="1100"/>
              <a:buFont typeface="Arial"/>
              <a:buNone/>
            </a:pPr>
            <a:r>
              <a:rPr lang="en-US" sz="1400" dirty="0"/>
              <a:t>People who most likely cheated were </a:t>
            </a:r>
            <a:r>
              <a:rPr lang="en-US" sz="1400" b="1" i="1" dirty="0">
                <a:solidFill>
                  <a:schemeClr val="accent3"/>
                </a:solidFill>
              </a:rPr>
              <a:t>more likely </a:t>
            </a:r>
            <a:r>
              <a:rPr lang="en-US" sz="1400" dirty="0">
                <a:solidFill>
                  <a:schemeClr val="tx1"/>
                </a:solidFill>
              </a:rPr>
              <a:t>to report that they knew the correct answer all along </a:t>
            </a:r>
            <a:r>
              <a:rPr lang="en-US" sz="1000" dirty="0"/>
              <a:t>(N=412, </a:t>
            </a:r>
            <a:r>
              <a:rPr lang="en-US" sz="1000" i="1" dirty="0"/>
              <a:t>b</a:t>
            </a:r>
            <a:r>
              <a:rPr lang="en-US" sz="1000" dirty="0"/>
              <a:t>=2.13, </a:t>
            </a:r>
            <a:r>
              <a:rPr lang="en-US" sz="1000" i="1" dirty="0"/>
              <a:t>SE</a:t>
            </a:r>
            <a:r>
              <a:rPr lang="en-US" sz="1000" dirty="0"/>
              <a:t>=.09, </a:t>
            </a:r>
            <a:r>
              <a:rPr lang="en-US" sz="1000" i="1" dirty="0"/>
              <a:t>t</a:t>
            </a:r>
            <a:r>
              <a:rPr lang="en-US" sz="1000" dirty="0"/>
              <a:t>=24.01, </a:t>
            </a:r>
            <a:r>
              <a:rPr lang="en-US" sz="1000" i="1" dirty="0"/>
              <a:t>p</a:t>
            </a:r>
            <a:r>
              <a:rPr lang="en-US" sz="1000" dirty="0"/>
              <a:t>&lt;.001, 95% CI = [1.96, 2.32]). </a:t>
            </a:r>
          </a:p>
          <a:p>
            <a:pPr marL="0" indent="0" algn="ctr">
              <a:spcBef>
                <a:spcPts val="1600"/>
              </a:spcBef>
              <a:spcAft>
                <a:spcPts val="1600"/>
              </a:spcAft>
              <a:buFont typeface="Poppins"/>
              <a:buNone/>
            </a:pPr>
            <a:endParaRPr lang="en-US" sz="1200" dirty="0"/>
          </a:p>
        </p:txBody>
      </p:sp>
      <p:pic>
        <p:nvPicPr>
          <p:cNvPr id="9" name="Picture 8" descr="A picture containing graphical user interface, text, application&#10;&#10;Description automatically generated">
            <a:extLst>
              <a:ext uri="{FF2B5EF4-FFF2-40B4-BE49-F238E27FC236}">
                <a16:creationId xmlns:a16="http://schemas.microsoft.com/office/drawing/2014/main" id="{E5FDBC05-1B2F-804B-973C-3F85C6F72B4E}"/>
              </a:ext>
            </a:extLst>
          </p:cNvPr>
          <p:cNvPicPr>
            <a:picLocks noChangeAspect="1"/>
          </p:cNvPicPr>
          <p:nvPr/>
        </p:nvPicPr>
        <p:blipFill>
          <a:blip r:embed="rId6"/>
          <a:stretch>
            <a:fillRect/>
          </a:stretch>
        </p:blipFill>
        <p:spPr>
          <a:xfrm>
            <a:off x="163337" y="1149475"/>
            <a:ext cx="3906497" cy="1357114"/>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F45DAE81-B7D6-FD4C-877E-434F8A927199}"/>
              </a:ext>
            </a:extLst>
          </p:cNvPr>
          <p:cNvPicPr>
            <a:picLocks noChangeAspect="1"/>
          </p:cNvPicPr>
          <p:nvPr/>
        </p:nvPicPr>
        <p:blipFill rotWithShape="1">
          <a:blip r:embed="rId7"/>
          <a:srcRect t="31349" r="519" b="20061"/>
          <a:stretch/>
        </p:blipFill>
        <p:spPr>
          <a:xfrm>
            <a:off x="986207" y="1964739"/>
            <a:ext cx="3892830" cy="911611"/>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CAF69160-965D-794E-84AB-52C39A92B26D}"/>
              </a:ext>
            </a:extLst>
          </p:cNvPr>
          <p:cNvSpPr txBox="1"/>
          <p:nvPr/>
        </p:nvSpPr>
        <p:spPr>
          <a:xfrm>
            <a:off x="656481" y="854687"/>
            <a:ext cx="3102131" cy="307777"/>
          </a:xfrm>
          <a:prstGeom prst="rect">
            <a:avLst/>
          </a:prstGeom>
          <a:noFill/>
        </p:spPr>
        <p:txBody>
          <a:bodyPr wrap="none" rtlCol="0">
            <a:spAutoFit/>
          </a:bodyPr>
          <a:lstStyle/>
          <a:p>
            <a:r>
              <a:rPr lang="en-US" b="1" dirty="0">
                <a:solidFill>
                  <a:schemeClr val="accent3"/>
                </a:solidFill>
              </a:rPr>
              <a:t>CONTROL</a:t>
            </a:r>
            <a:r>
              <a:rPr lang="en-US" dirty="0"/>
              <a:t> &amp; </a:t>
            </a:r>
            <a:r>
              <a:rPr lang="en-US" b="1" dirty="0">
                <a:solidFill>
                  <a:schemeClr val="accent3"/>
                </a:solidFill>
              </a:rPr>
              <a:t>CHEATING</a:t>
            </a:r>
            <a:r>
              <a:rPr lang="en-US" dirty="0"/>
              <a:t> Condition</a:t>
            </a:r>
          </a:p>
        </p:txBody>
      </p:sp>
      <p:sp>
        <p:nvSpPr>
          <p:cNvPr id="12" name="Google Shape;559;p41">
            <a:extLst>
              <a:ext uri="{FF2B5EF4-FFF2-40B4-BE49-F238E27FC236}">
                <a16:creationId xmlns:a16="http://schemas.microsoft.com/office/drawing/2014/main" id="{C2F8CF00-CAF4-9846-BC60-E39F321CCAFF}"/>
              </a:ext>
            </a:extLst>
          </p:cNvPr>
          <p:cNvSpPr txBox="1">
            <a:spLocks/>
          </p:cNvSpPr>
          <p:nvPr/>
        </p:nvSpPr>
        <p:spPr>
          <a:xfrm>
            <a:off x="74692" y="3929855"/>
            <a:ext cx="5296654" cy="7231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Poppins"/>
              <a:buChar char="●"/>
              <a:defRPr sz="18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buSzPts val="1100"/>
              <a:buFont typeface="Arial"/>
              <a:buNone/>
            </a:pPr>
            <a:r>
              <a:rPr lang="en-US" sz="1400" dirty="0"/>
              <a:t>People with the opportunity to cheat reported </a:t>
            </a:r>
            <a:r>
              <a:rPr lang="en-US" sz="1400" b="1" i="1" dirty="0">
                <a:solidFill>
                  <a:schemeClr val="accent3"/>
                </a:solidFill>
              </a:rPr>
              <a:t>higher</a:t>
            </a:r>
            <a:r>
              <a:rPr lang="en-US" sz="1400" dirty="0"/>
              <a:t> knew-it-all-along judgements </a:t>
            </a:r>
            <a:r>
              <a:rPr lang="en-US" sz="1000" dirty="0"/>
              <a:t>(N=412, </a:t>
            </a:r>
            <a:r>
              <a:rPr lang="en-US" sz="1000" i="1" dirty="0"/>
              <a:t>b</a:t>
            </a:r>
            <a:r>
              <a:rPr lang="en-US" sz="1000" dirty="0"/>
              <a:t>=.43, </a:t>
            </a:r>
            <a:r>
              <a:rPr lang="en-US" sz="1000" i="1" dirty="0"/>
              <a:t>SE</a:t>
            </a:r>
            <a:r>
              <a:rPr lang="en-US" sz="1000" dirty="0"/>
              <a:t>=.16, </a:t>
            </a:r>
            <a:r>
              <a:rPr lang="en-US" sz="1000" i="1" dirty="0"/>
              <a:t>t</a:t>
            </a:r>
            <a:r>
              <a:rPr lang="en-US" sz="1000" dirty="0"/>
              <a:t>=2.77, </a:t>
            </a:r>
            <a:r>
              <a:rPr lang="en-US" sz="1000" i="1" dirty="0"/>
              <a:t>p</a:t>
            </a:r>
            <a:r>
              <a:rPr lang="en-US" sz="1000" dirty="0"/>
              <a:t>&lt;.006, 95% CI = [.13, .74]). </a:t>
            </a:r>
          </a:p>
        </p:txBody>
      </p:sp>
      <p:pic>
        <p:nvPicPr>
          <p:cNvPr id="15" name="Picture 14" descr="Chart&#10;&#10;Description automatically generated">
            <a:extLst>
              <a:ext uri="{FF2B5EF4-FFF2-40B4-BE49-F238E27FC236}">
                <a16:creationId xmlns:a16="http://schemas.microsoft.com/office/drawing/2014/main" id="{219E64DD-FDA3-0041-B8BE-F67ED33E820C}"/>
              </a:ext>
            </a:extLst>
          </p:cNvPr>
          <p:cNvPicPr>
            <a:picLocks noChangeAspect="1"/>
          </p:cNvPicPr>
          <p:nvPr/>
        </p:nvPicPr>
        <p:blipFill>
          <a:blip r:embed="rId8"/>
          <a:stretch>
            <a:fillRect/>
          </a:stretch>
        </p:blipFill>
        <p:spPr>
          <a:xfrm>
            <a:off x="5548634" y="1100082"/>
            <a:ext cx="3085726" cy="3503826"/>
          </a:xfrm>
          <a:prstGeom prst="rect">
            <a:avLst/>
          </a:prstGeom>
        </p:spPr>
      </p:pic>
      <p:sp>
        <p:nvSpPr>
          <p:cNvPr id="14" name="TextBox 13">
            <a:extLst>
              <a:ext uri="{FF2B5EF4-FFF2-40B4-BE49-F238E27FC236}">
                <a16:creationId xmlns:a16="http://schemas.microsoft.com/office/drawing/2014/main" id="{0CA33878-338B-6247-A606-8FBDF0EED501}"/>
              </a:ext>
            </a:extLst>
          </p:cNvPr>
          <p:cNvSpPr txBox="1"/>
          <p:nvPr/>
        </p:nvSpPr>
        <p:spPr>
          <a:xfrm>
            <a:off x="7704832" y="50511"/>
            <a:ext cx="1364476" cy="307777"/>
          </a:xfrm>
          <a:prstGeom prst="rect">
            <a:avLst/>
          </a:prstGeom>
          <a:noFill/>
        </p:spPr>
        <p:txBody>
          <a:bodyPr wrap="none" rtlCol="0">
            <a:spAutoFit/>
          </a:bodyPr>
          <a:lstStyle/>
          <a:p>
            <a:r>
              <a:rPr lang="en-US" dirty="0">
                <a:solidFill>
                  <a:srgbClr val="000000">
                    <a:alpha val="64000"/>
                  </a:srgbClr>
                </a:solidFill>
                <a:latin typeface="Century Gothic" panose="020B0502020202020204" pitchFamily="34" charset="0"/>
              </a:rPr>
              <a:t>#3037 - Stone</a:t>
            </a:r>
          </a:p>
        </p:txBody>
      </p:sp>
      <p:pic>
        <p:nvPicPr>
          <p:cNvPr id="21" name="Audio 20">
            <a:hlinkClick r:id="" action="ppaction://media"/>
            <a:extLst>
              <a:ext uri="{FF2B5EF4-FFF2-40B4-BE49-F238E27FC236}">
                <a16:creationId xmlns:a16="http://schemas.microsoft.com/office/drawing/2014/main" id="{AAC85E48-785E-9941-8618-3A5B0F4919C0}"/>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178800" y="4178300"/>
            <a:ext cx="812800" cy="812800"/>
          </a:xfrm>
          <a:prstGeom prst="rect">
            <a:avLst/>
          </a:prstGeom>
        </p:spPr>
      </p:pic>
    </p:spTree>
    <p:custDataLst>
      <p:tags r:id="rId1"/>
    </p:custDataLst>
    <p:extLst>
      <p:ext uri="{BB962C8B-B14F-4D97-AF65-F5344CB8AC3E}">
        <p14:creationId xmlns:p14="http://schemas.microsoft.com/office/powerpoint/2010/main" val="3139883457"/>
      </p:ext>
    </p:extLst>
  </p:cSld>
  <p:clrMapOvr>
    <a:masterClrMapping/>
  </p:clrMapOvr>
  <p:transition spd="med" advTm="8650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1"/>
                </p:tgtEl>
              </p:cMediaNode>
            </p:audio>
          </p:childTnLst>
        </p:cTn>
      </p:par>
    </p:tnLst>
    <p:bldLst>
      <p:bldP spid="8"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9|7.5|12.9|37.1|4.5"/>
</p:tagLst>
</file>

<file path=ppt/tags/tag2.xml><?xml version="1.0" encoding="utf-8"?>
<p:tagLst xmlns:a="http://schemas.openxmlformats.org/drawingml/2006/main" xmlns:r="http://schemas.openxmlformats.org/officeDocument/2006/relationships" xmlns:p="http://schemas.openxmlformats.org/presentationml/2006/main">
  <p:tag name="TIMING" val="|7.3|9.5|2.1|14.3|17.5|3.8"/>
</p:tagLst>
</file>

<file path=ppt/tags/tag3.xml><?xml version="1.0" encoding="utf-8"?>
<p:tagLst xmlns:a="http://schemas.openxmlformats.org/drawingml/2006/main" xmlns:r="http://schemas.openxmlformats.org/officeDocument/2006/relationships" xmlns:p="http://schemas.openxmlformats.org/presentationml/2006/main">
  <p:tag name="TIMING" val="|23.7|8.4|4.5|10.2|4.5|2.2"/>
</p:tagLst>
</file>

<file path=ppt/tags/tag4.xml><?xml version="1.0" encoding="utf-8"?>
<p:tagLst xmlns:a="http://schemas.openxmlformats.org/drawingml/2006/main" xmlns:r="http://schemas.openxmlformats.org/officeDocument/2006/relationships" xmlns:p="http://schemas.openxmlformats.org/presentationml/2006/main">
  <p:tag name="TIMING" val="|21.8|12.4"/>
</p:tagLst>
</file>

<file path=ppt/theme/theme1.xml><?xml version="1.0" encoding="utf-8"?>
<a:theme xmlns:a="http://schemas.openxmlformats.org/drawingml/2006/main" name="Fibromyalgia Breakthrough by Slidesgo">
  <a:themeElements>
    <a:clrScheme name="Simple Light">
      <a:dk1>
        <a:srgbClr val="000000"/>
      </a:dk1>
      <a:lt1>
        <a:srgbClr val="FFFFFF"/>
      </a:lt1>
      <a:dk2>
        <a:srgbClr val="595959"/>
      </a:dk2>
      <a:lt2>
        <a:srgbClr val="EEEEEE"/>
      </a:lt2>
      <a:accent1>
        <a:srgbClr val="EA9999"/>
      </a:accent1>
      <a:accent2>
        <a:srgbClr val="000000"/>
      </a:accent2>
      <a:accent3>
        <a:srgbClr val="FF6B65"/>
      </a:accent3>
      <a:accent4>
        <a:srgbClr val="F4CCCC"/>
      </a:accent4>
      <a:accent5>
        <a:srgbClr val="B7B7B7"/>
      </a:accent5>
      <a:accent6>
        <a:srgbClr val="F3F3F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1227</TotalTime>
  <Words>1317</Words>
  <Application>Microsoft Macintosh PowerPoint</Application>
  <PresentationFormat>On-screen Show (16:9)</PresentationFormat>
  <Paragraphs>110</Paragraphs>
  <Slides>5</Slides>
  <Notes>5</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Poppins</vt:lpstr>
      <vt:lpstr>Arial</vt:lpstr>
      <vt:lpstr>Century Gothic</vt:lpstr>
      <vt:lpstr>Fibromyalgia Breakthrough by Slidesgo</vt:lpstr>
      <vt:lpstr>Cheaters claim they knew the answers all along</vt:lpstr>
      <vt:lpstr>Introduction</vt:lpstr>
      <vt:lpstr>STUDY 1</vt:lpstr>
      <vt:lpstr>STUDY 2</vt:lpstr>
      <vt:lpstr>Study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Cheaters claim they knew the answers all along</dc:title>
  <cp:lastModifiedBy>astone1225@yahoo.com</cp:lastModifiedBy>
  <cp:revision>140</cp:revision>
  <dcterms:modified xsi:type="dcterms:W3CDTF">2020-10-15T21:23:40Z</dcterms:modified>
</cp:coreProperties>
</file>